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67" r:id="rId4"/>
    <p:sldId id="259" r:id="rId5"/>
    <p:sldId id="260" r:id="rId6"/>
    <p:sldId id="268" r:id="rId7"/>
    <p:sldId id="261" r:id="rId8"/>
    <p:sldId id="269" r:id="rId9"/>
    <p:sldId id="270" r:id="rId10"/>
    <p:sldId id="262" r:id="rId11"/>
    <p:sldId id="271" r:id="rId12"/>
    <p:sldId id="272" r:id="rId13"/>
    <p:sldId id="263" r:id="rId14"/>
    <p:sldId id="264" r:id="rId15"/>
    <p:sldId id="273" r:id="rId16"/>
    <p:sldId id="274" r:id="rId17"/>
    <p:sldId id="275" r:id="rId18"/>
    <p:sldId id="276" r:id="rId19"/>
    <p:sldId id="265" r:id="rId20"/>
    <p:sldId id="266" r:id="rId21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Montserrat" panose="00000500000000000000" pitchFamily="2" charset="0"/>
      <p:regular r:id="rId27"/>
      <p:bold r:id="rId28"/>
      <p:italic r:id="rId29"/>
      <p:boldItalic r:id="rId30"/>
    </p:embeddedFont>
    <p:embeddedFont>
      <p:font typeface="Montserrat ExtraBold" panose="00000900000000000000" pitchFamily="2" charset="0"/>
      <p:bold r:id="rId31"/>
      <p:boldItalic r:id="rId32"/>
    </p:embeddedFont>
    <p:embeddedFont>
      <p:font typeface="Montserrat Medium" panose="00000600000000000000" pitchFamily="2" charset="0"/>
      <p:regular r:id="rId33"/>
      <p:bold r:id="rId34"/>
      <p:italic r:id="rId35"/>
      <p:boldItalic r:id="rId36"/>
    </p:embeddedFont>
    <p:embeddedFont>
      <p:font typeface="Montserrat SemiBold" panose="00000700000000000000" pitchFamily="2" charset="0"/>
      <p:regular r:id="rId37"/>
      <p:bold r:id="rId38"/>
      <p:italic r:id="rId39"/>
      <p:boldItalic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41" roundtripDataSignature="AMtx7mioVLRrKUzg62H60B9eEGsmUi4oA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10" autoAdjust="0"/>
    <p:restoredTop sz="94660"/>
  </p:normalViewPr>
  <p:slideViewPr>
    <p:cSldViewPr snapToGrid="0">
      <p:cViewPr varScale="1">
        <p:scale>
          <a:sx n="99" d="100"/>
          <a:sy n="99" d="100"/>
        </p:scale>
        <p:origin x="878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9" Type="http://schemas.openxmlformats.org/officeDocument/2006/relationships/font" Target="fonts/font17.fntdata"/><Relationship Id="rId21" Type="http://schemas.openxmlformats.org/officeDocument/2006/relationships/slide" Target="slides/slide20.xml"/><Relationship Id="rId34" Type="http://schemas.openxmlformats.org/officeDocument/2006/relationships/font" Target="fonts/font12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font" Target="fonts/font15.fntdata"/><Relationship Id="rId40" Type="http://schemas.openxmlformats.org/officeDocument/2006/relationships/font" Target="fonts/font18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font" Target="fonts/font16.fntdata"/><Relationship Id="rId20" Type="http://schemas.openxmlformats.org/officeDocument/2006/relationships/slide" Target="slides/slide19.xml"/><Relationship Id="rId41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70" name="Google Shape;7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3" name="Google Shape;143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3" name="Google Shape;143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32848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3" name="Google Shape;143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50521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bd593f8e93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3" name="Google Shape;153;g1bd593f8e93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Argumen mengacu pada nilai/value yang dipanggil atau diinputkan kedalam function.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Parameter mengacu pada variabel yang diinputkan dalam suatu function.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" name="Google Shape;168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bd593f8e93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3" name="Google Shape;153;g1bd593f8e93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Argumen mengacu pada nilai/value yang dipanggil atau diinputkan kedalam function.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Parameter mengacu pada variabel yang diinputkan dalam suatu function.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7201192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" name="Google Shape;168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30683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bd593f8e93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3" name="Google Shape;153;g1bd593f8e93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Argumen mengacu pada nilai/value yang dipanggil atau diinputkan kedalam function.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Parameter mengacu pada variabel yang diinputkan dalam suatu function.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39131068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" name="Google Shape;168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2931504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3ed8d788f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5" name="Google Shape;185;g23ed8d788f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Noted: Function → bahasan di meet 4</a:t>
            </a:r>
            <a:endParaRPr/>
          </a:p>
        </p:txBody>
      </p:sp>
      <p:sp>
        <p:nvSpPr>
          <p:cNvPr id="76" name="Google Shape;7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p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0" name="Google Shape;90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91" name="Google Shape;91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585218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3" name="Google Shape;103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4" name="Google Shape;104;p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" name="Google Shape;115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3" name="Google Shape;143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17175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9" name="Google Shape;129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3" name="Google Shape;143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19442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9" name="Google Shape;129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345188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7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47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5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" name="Google Shape;49;p56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50" name="Google Shape;50;p56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1" name="Google Shape;51;p56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5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57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55" name="Google Shape;55;p5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8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8" name="Google Shape;58;p58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9" name="Google Shape;59;p5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5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_HEADER_2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60"/>
          <p:cNvSpPr txBox="1">
            <a:spLocks noGrp="1"/>
          </p:cNvSpPr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60"/>
          <p:cNvSpPr txBox="1">
            <a:spLocks noGrp="1"/>
          </p:cNvSpPr>
          <p:nvPr>
            <p:ph type="body" idx="1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6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6" name="Google Shape;66;p60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" name="Google Shape;67;p6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_HEADER_1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48"/>
          <p:cNvSpPr txBox="1">
            <a:spLocks noGrp="1"/>
          </p:cNvSpPr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48"/>
          <p:cNvSpPr txBox="1">
            <a:spLocks noGrp="1"/>
          </p:cNvSpPr>
          <p:nvPr>
            <p:ph type="body" idx="1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4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" name="Google Shape;17;p4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" name="Google Shape;18;p4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9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9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1pPr>
            <a:lvl2pPr marL="914400" lvl="1" indent="-3175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marL="1371600" lvl="2" indent="-3175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marL="1828800" lvl="3" indent="-3175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marL="2286000" lvl="4" indent="-3175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marL="2743200" lvl="5" indent="-3175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marL="3200400" lvl="6" indent="-3175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marL="3657600" lvl="7" indent="-3175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marL="4114800" lvl="8" indent="-31750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2" name="Google Shape;22;p4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" name="Google Shape;23;p49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" name="Google Shape;24;p4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8" name="Google Shape;28;p5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1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1" name="Google Shape;31;p5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Google Shape;35;p52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p5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5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5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54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2" name="Google Shape;42;p54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3" name="Google Shape;43;p5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55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6" name="Google Shape;46;p5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4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4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4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png"/><Relationship Id="rId5" Type="http://schemas.openxmlformats.org/officeDocument/2006/relationships/image" Target="../media/image31.png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png"/><Relationship Id="rId5" Type="http://schemas.openxmlformats.org/officeDocument/2006/relationships/image" Target="../media/image31.png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1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1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99923" cy="5174974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"/>
          <p:cNvSpPr/>
          <p:nvPr/>
        </p:nvSpPr>
        <p:spPr>
          <a:xfrm>
            <a:off x="2255500" y="2225275"/>
            <a:ext cx="4978800" cy="973500"/>
          </a:xfrm>
          <a:prstGeom prst="roundRect">
            <a:avLst>
              <a:gd name="adj" fmla="val 38182"/>
            </a:avLst>
          </a:prstGeom>
          <a:gradFill>
            <a:gsLst>
              <a:gs pos="0">
                <a:srgbClr val="FFD966"/>
              </a:gs>
              <a:gs pos="100000">
                <a:srgbClr val="F1C232"/>
              </a:gs>
            </a:gsLst>
            <a:lin ang="0" scaled="0"/>
          </a:gra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3300"/>
              <a:buFont typeface="Montserrat SemiBold"/>
              <a:buNone/>
            </a:pPr>
            <a:r>
              <a:rPr lang="en" b="1" i="0" u="none" strike="noStrike" cap="none" dirty="0">
                <a:solidFill>
                  <a:srgbClr val="073763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Case 2:</a:t>
            </a:r>
            <a:r>
              <a:rPr lang="en" sz="2300" b="1" i="0" u="none" strike="noStrike" cap="none" dirty="0">
                <a:solidFill>
                  <a:srgbClr val="073763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</a:t>
            </a:r>
            <a:r>
              <a:rPr lang="en" sz="2300" i="0" u="none" strike="noStrike" cap="none" dirty="0">
                <a:solidFill>
                  <a:srgbClr val="073763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Api Source</a:t>
            </a:r>
            <a:endParaRPr sz="140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82;p3">
            <a:extLst>
              <a:ext uri="{FF2B5EF4-FFF2-40B4-BE49-F238E27FC236}">
                <a16:creationId xmlns:a16="http://schemas.microsoft.com/office/drawing/2014/main" id="{2039F60F-9112-45F8-6466-AF078FDA1E3D}"/>
              </a:ext>
            </a:extLst>
          </p:cNvPr>
          <p:cNvSpPr/>
          <p:nvPr/>
        </p:nvSpPr>
        <p:spPr>
          <a:xfrm>
            <a:off x="2562850" y="3340210"/>
            <a:ext cx="4364100" cy="323400"/>
          </a:xfrm>
          <a:prstGeom prst="roundRect">
            <a:avLst>
              <a:gd name="adj" fmla="val 50000"/>
            </a:avLst>
          </a:prstGeom>
          <a:solidFill>
            <a:srgbClr val="FFE599">
              <a:alpha val="74901"/>
            </a:srgbClr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165100"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1000"/>
            </a:pPr>
            <a:r>
              <a:rPr lang="en" sz="1000" b="1" dirty="0">
                <a:solidFill>
                  <a:srgbClr val="1F3864"/>
                </a:solidFill>
                <a:latin typeface="Montserrat"/>
                <a:ea typeface="Montserrat"/>
                <a:cs typeface="Montserrat"/>
                <a:sym typeface="Montserrat"/>
              </a:rPr>
              <a:t>Inayah Surya (00310267)</a:t>
            </a:r>
            <a:endParaRPr sz="1000" b="1" i="0" u="none" strike="noStrike" cap="none" dirty="0">
              <a:solidFill>
                <a:srgbClr val="1F386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4"/>
          <p:cNvSpPr/>
          <p:nvPr/>
        </p:nvSpPr>
        <p:spPr>
          <a:xfrm>
            <a:off x="547200" y="935875"/>
            <a:ext cx="8111100" cy="36705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7" name="Google Shape;147;p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95775" y="3415125"/>
            <a:ext cx="2170526" cy="1699976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4"/>
          <p:cNvSpPr txBox="1"/>
          <p:nvPr/>
        </p:nvSpPr>
        <p:spPr>
          <a:xfrm>
            <a:off x="2929500" y="76200"/>
            <a:ext cx="5730900" cy="46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PYTHON FUNDAMENTAL</a:t>
            </a:r>
            <a:endParaRPr sz="1000" b="1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9" name="Google Shape;149;p24"/>
          <p:cNvSpPr/>
          <p:nvPr/>
        </p:nvSpPr>
        <p:spPr>
          <a:xfrm>
            <a:off x="5370900" y="625100"/>
            <a:ext cx="4296900" cy="5556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FD966"/>
              </a:gs>
              <a:gs pos="100000">
                <a:srgbClr val="F1C232"/>
              </a:gs>
            </a:gsLst>
            <a:lin ang="0" scaled="0"/>
          </a:gra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177800" marR="228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 b="0" i="0" u="none" strike="noStrike" cap="none" dirty="0">
                <a:solidFill>
                  <a:srgbClr val="1C458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Screen Shot (Code ETL)</a:t>
            </a:r>
            <a:endParaRPr sz="1500" b="0" i="0" u="none" strike="noStrike" cap="none" dirty="0">
              <a:solidFill>
                <a:srgbClr val="1C4587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50" name="Google Shape;150;p24"/>
          <p:cNvSpPr txBox="1"/>
          <p:nvPr/>
        </p:nvSpPr>
        <p:spPr>
          <a:xfrm>
            <a:off x="6600825" y="4713732"/>
            <a:ext cx="20574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 sz="1100" b="1" i="0" u="none" strike="noStrike" cap="none">
                <a:solidFill>
                  <a:srgbClr val="1F3864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10</a:t>
            </a:fld>
            <a:endParaRPr sz="1100" b="1" i="0" u="none" strike="noStrike" cap="none">
              <a:solidFill>
                <a:srgbClr val="1F3864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3" name="Gambar 2">
            <a:extLst>
              <a:ext uri="{FF2B5EF4-FFF2-40B4-BE49-F238E27FC236}">
                <a16:creationId xmlns:a16="http://schemas.microsoft.com/office/drawing/2014/main" id="{6781E3DD-E6F9-2486-CBCB-1C4D486A08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406" y="1592754"/>
            <a:ext cx="3670939" cy="2407564"/>
          </a:xfrm>
          <a:prstGeom prst="rect">
            <a:avLst/>
          </a:prstGeom>
        </p:spPr>
      </p:pic>
      <p:pic>
        <p:nvPicPr>
          <p:cNvPr id="5" name="Gambar 4">
            <a:extLst>
              <a:ext uri="{FF2B5EF4-FFF2-40B4-BE49-F238E27FC236}">
                <a16:creationId xmlns:a16="http://schemas.microsoft.com/office/drawing/2014/main" id="{37CB3CED-09DD-6DBA-0F13-7D1499ECC5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53400" y="1597910"/>
            <a:ext cx="4243400" cy="3016959"/>
          </a:xfrm>
          <a:prstGeom prst="rect">
            <a:avLst/>
          </a:prstGeom>
        </p:spPr>
      </p:pic>
      <p:sp>
        <p:nvSpPr>
          <p:cNvPr id="2" name="Google Shape;138;p23">
            <a:extLst>
              <a:ext uri="{FF2B5EF4-FFF2-40B4-BE49-F238E27FC236}">
                <a16:creationId xmlns:a16="http://schemas.microsoft.com/office/drawing/2014/main" id="{E4CFAE92-835E-F76E-E748-20BD233754DB}"/>
              </a:ext>
            </a:extLst>
          </p:cNvPr>
          <p:cNvSpPr txBox="1"/>
          <p:nvPr/>
        </p:nvSpPr>
        <p:spPr>
          <a:xfrm>
            <a:off x="485700" y="1244917"/>
            <a:ext cx="39456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300" b="1" i="0" u="none" strike="noStrike" cap="none" dirty="0">
                <a:solidFill>
                  <a:srgbClr val="002060"/>
                </a:solidFill>
                <a:latin typeface="Montserrat"/>
                <a:ea typeface="Montserrat"/>
                <a:cs typeface="Montserrat"/>
                <a:sym typeface="Montserrat"/>
              </a:rPr>
              <a:t>Extract</a:t>
            </a:r>
            <a:endParaRPr sz="1300" b="1" i="1" u="none" strike="noStrike" cap="none" dirty="0">
              <a:solidFill>
                <a:srgbClr val="00206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" name="Google Shape;138;p23">
            <a:extLst>
              <a:ext uri="{FF2B5EF4-FFF2-40B4-BE49-F238E27FC236}">
                <a16:creationId xmlns:a16="http://schemas.microsoft.com/office/drawing/2014/main" id="{36AFF5FA-C651-8618-D3BB-7D9BC832C734}"/>
              </a:ext>
            </a:extLst>
          </p:cNvPr>
          <p:cNvSpPr txBox="1"/>
          <p:nvPr/>
        </p:nvSpPr>
        <p:spPr>
          <a:xfrm>
            <a:off x="4269345" y="1242220"/>
            <a:ext cx="39456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300" b="1" i="0" u="none" strike="noStrike" cap="none" dirty="0">
                <a:solidFill>
                  <a:srgbClr val="002060"/>
                </a:solidFill>
                <a:latin typeface="Montserrat"/>
                <a:ea typeface="Montserrat"/>
                <a:cs typeface="Montserrat"/>
                <a:sym typeface="Montserrat"/>
              </a:rPr>
              <a:t>Transform</a:t>
            </a:r>
            <a:endParaRPr sz="1300" b="1" i="1" u="none" strike="noStrike" cap="none" dirty="0">
              <a:solidFill>
                <a:srgbClr val="00206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4"/>
          <p:cNvSpPr/>
          <p:nvPr/>
        </p:nvSpPr>
        <p:spPr>
          <a:xfrm>
            <a:off x="547200" y="935875"/>
            <a:ext cx="8111100" cy="36705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7" name="Google Shape;147;p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95775" y="3415125"/>
            <a:ext cx="2170526" cy="1699976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4"/>
          <p:cNvSpPr txBox="1"/>
          <p:nvPr/>
        </p:nvSpPr>
        <p:spPr>
          <a:xfrm>
            <a:off x="2929500" y="76200"/>
            <a:ext cx="5730900" cy="46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PYTHON FUNDAMENTAL</a:t>
            </a:r>
            <a:endParaRPr sz="1000" b="1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9" name="Google Shape;149;p24"/>
          <p:cNvSpPr/>
          <p:nvPr/>
        </p:nvSpPr>
        <p:spPr>
          <a:xfrm>
            <a:off x="5370900" y="625100"/>
            <a:ext cx="4296900" cy="5556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FD966"/>
              </a:gs>
              <a:gs pos="100000">
                <a:srgbClr val="F1C232"/>
              </a:gs>
            </a:gsLst>
            <a:lin ang="0" scaled="0"/>
          </a:gra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177800" marR="228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 b="0" i="0" u="none" strike="noStrike" cap="none" dirty="0">
                <a:solidFill>
                  <a:srgbClr val="1C458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Screen Shot (Code ETL)</a:t>
            </a:r>
            <a:endParaRPr sz="1500" b="0" i="0" u="none" strike="noStrike" cap="none" dirty="0">
              <a:solidFill>
                <a:srgbClr val="1C4587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50" name="Google Shape;150;p24"/>
          <p:cNvSpPr txBox="1"/>
          <p:nvPr/>
        </p:nvSpPr>
        <p:spPr>
          <a:xfrm>
            <a:off x="6600825" y="4713732"/>
            <a:ext cx="20574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 sz="1100" b="1" i="0" u="none" strike="noStrike" cap="none">
                <a:solidFill>
                  <a:srgbClr val="1F3864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11</a:t>
            </a:fld>
            <a:endParaRPr sz="1100" b="1" i="0" u="none" strike="noStrike" cap="none">
              <a:solidFill>
                <a:srgbClr val="1F3864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4" name="Gambar 3">
            <a:extLst>
              <a:ext uri="{FF2B5EF4-FFF2-40B4-BE49-F238E27FC236}">
                <a16:creationId xmlns:a16="http://schemas.microsoft.com/office/drawing/2014/main" id="{6920B8AF-5922-6F57-5CA4-897E4B130F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7642" y="1413673"/>
            <a:ext cx="4629517" cy="2714903"/>
          </a:xfrm>
          <a:prstGeom prst="rect">
            <a:avLst/>
          </a:prstGeom>
        </p:spPr>
      </p:pic>
      <p:pic>
        <p:nvPicPr>
          <p:cNvPr id="7" name="Gambar 6">
            <a:extLst>
              <a:ext uri="{FF2B5EF4-FFF2-40B4-BE49-F238E27FC236}">
                <a16:creationId xmlns:a16="http://schemas.microsoft.com/office/drawing/2014/main" id="{BD2100B8-702E-7362-1973-D0D0680F76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23618" y="2210212"/>
            <a:ext cx="2150995" cy="723075"/>
          </a:xfrm>
          <a:prstGeom prst="rect">
            <a:avLst/>
          </a:prstGeom>
        </p:spPr>
      </p:pic>
      <p:sp>
        <p:nvSpPr>
          <p:cNvPr id="5" name="Persegi Panjang 4">
            <a:extLst>
              <a:ext uri="{FF2B5EF4-FFF2-40B4-BE49-F238E27FC236}">
                <a16:creationId xmlns:a16="http://schemas.microsoft.com/office/drawing/2014/main" id="{F94B5A3C-6B1F-4452-D408-129308DDC521}"/>
              </a:ext>
            </a:extLst>
          </p:cNvPr>
          <p:cNvSpPr/>
          <p:nvPr/>
        </p:nvSpPr>
        <p:spPr>
          <a:xfrm>
            <a:off x="3716005" y="3026793"/>
            <a:ext cx="778503" cy="15810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" name="Google Shape;138;p23">
            <a:extLst>
              <a:ext uri="{FF2B5EF4-FFF2-40B4-BE49-F238E27FC236}">
                <a16:creationId xmlns:a16="http://schemas.microsoft.com/office/drawing/2014/main" id="{19FF848C-FC85-F9F0-EBAE-966DDB6EBFDD}"/>
              </a:ext>
            </a:extLst>
          </p:cNvPr>
          <p:cNvSpPr txBox="1"/>
          <p:nvPr/>
        </p:nvSpPr>
        <p:spPr>
          <a:xfrm>
            <a:off x="839384" y="1065836"/>
            <a:ext cx="39456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300" b="1" i="0" u="none" strike="noStrike" cap="none" dirty="0">
                <a:solidFill>
                  <a:srgbClr val="002060"/>
                </a:solidFill>
                <a:latin typeface="Montserrat"/>
                <a:ea typeface="Montserrat"/>
                <a:cs typeface="Montserrat"/>
                <a:sym typeface="Montserrat"/>
              </a:rPr>
              <a:t>Load</a:t>
            </a:r>
            <a:endParaRPr sz="1300" b="1" i="1" u="none" strike="noStrike" cap="none" dirty="0">
              <a:solidFill>
                <a:srgbClr val="00206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" name="Google Shape;138;p23">
            <a:extLst>
              <a:ext uri="{FF2B5EF4-FFF2-40B4-BE49-F238E27FC236}">
                <a16:creationId xmlns:a16="http://schemas.microsoft.com/office/drawing/2014/main" id="{79B44B75-CCA5-EF04-1F41-FF8804D25A60}"/>
              </a:ext>
            </a:extLst>
          </p:cNvPr>
          <p:cNvSpPr txBox="1"/>
          <p:nvPr/>
        </p:nvSpPr>
        <p:spPr>
          <a:xfrm>
            <a:off x="5923618" y="1796912"/>
            <a:ext cx="39456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300" b="1" i="0" u="none" strike="noStrike" cap="none" dirty="0">
                <a:solidFill>
                  <a:srgbClr val="002060"/>
                </a:solidFill>
                <a:latin typeface="Montserrat"/>
                <a:ea typeface="Montserrat"/>
                <a:cs typeface="Montserrat"/>
                <a:sym typeface="Montserrat"/>
              </a:rPr>
              <a:t>ETL flow</a:t>
            </a:r>
            <a:endParaRPr sz="1300" b="1" i="1" u="none" strike="noStrike" cap="none" dirty="0">
              <a:solidFill>
                <a:srgbClr val="00206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4020729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4"/>
          <p:cNvSpPr/>
          <p:nvPr/>
        </p:nvSpPr>
        <p:spPr>
          <a:xfrm>
            <a:off x="547200" y="935875"/>
            <a:ext cx="8111100" cy="36705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7" name="Google Shape;147;p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95775" y="3415125"/>
            <a:ext cx="2170526" cy="1699976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4"/>
          <p:cNvSpPr txBox="1"/>
          <p:nvPr/>
        </p:nvSpPr>
        <p:spPr>
          <a:xfrm>
            <a:off x="2929500" y="76200"/>
            <a:ext cx="5730900" cy="46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PYTHON FUNDAMENTAL</a:t>
            </a:r>
            <a:endParaRPr sz="1000" b="1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9" name="Google Shape;149;p24"/>
          <p:cNvSpPr/>
          <p:nvPr/>
        </p:nvSpPr>
        <p:spPr>
          <a:xfrm>
            <a:off x="5370900" y="625100"/>
            <a:ext cx="4296900" cy="5556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FD966"/>
              </a:gs>
              <a:gs pos="100000">
                <a:srgbClr val="F1C232"/>
              </a:gs>
            </a:gsLst>
            <a:lin ang="0" scaled="0"/>
          </a:gra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177800" marR="228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 b="0" i="0" u="none" strike="noStrike" cap="none" dirty="0">
                <a:solidFill>
                  <a:srgbClr val="1C458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Screen Shot (Code DAG)</a:t>
            </a:r>
            <a:endParaRPr sz="1500" b="0" i="0" u="none" strike="noStrike" cap="none" dirty="0">
              <a:solidFill>
                <a:srgbClr val="1C4587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50" name="Google Shape;150;p24"/>
          <p:cNvSpPr txBox="1"/>
          <p:nvPr/>
        </p:nvSpPr>
        <p:spPr>
          <a:xfrm>
            <a:off x="6600825" y="4713732"/>
            <a:ext cx="20574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 sz="1100" b="1" i="0" u="none" strike="noStrike" cap="none">
                <a:solidFill>
                  <a:srgbClr val="1F3864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12</a:t>
            </a:fld>
            <a:endParaRPr sz="1100" b="1" i="0" u="none" strike="noStrike" cap="none">
              <a:solidFill>
                <a:srgbClr val="1F3864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9" name="Gambar 8">
            <a:extLst>
              <a:ext uri="{FF2B5EF4-FFF2-40B4-BE49-F238E27FC236}">
                <a16:creationId xmlns:a16="http://schemas.microsoft.com/office/drawing/2014/main" id="{FD87D8DA-588E-5E33-B354-E7EF0C5F3E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386" y="1839181"/>
            <a:ext cx="3333193" cy="1863888"/>
          </a:xfrm>
          <a:prstGeom prst="rect">
            <a:avLst/>
          </a:prstGeom>
        </p:spPr>
      </p:pic>
      <p:pic>
        <p:nvPicPr>
          <p:cNvPr id="3" name="Gambar 2">
            <a:extLst>
              <a:ext uri="{FF2B5EF4-FFF2-40B4-BE49-F238E27FC236}">
                <a16:creationId xmlns:a16="http://schemas.microsoft.com/office/drawing/2014/main" id="{8816BC00-5F11-B910-3016-E55C3B1508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71522" y="1839181"/>
            <a:ext cx="1833802" cy="916901"/>
          </a:xfrm>
          <a:prstGeom prst="rect">
            <a:avLst/>
          </a:prstGeom>
        </p:spPr>
      </p:pic>
      <p:pic>
        <p:nvPicPr>
          <p:cNvPr id="6" name="Gambar 5">
            <a:extLst>
              <a:ext uri="{FF2B5EF4-FFF2-40B4-BE49-F238E27FC236}">
                <a16:creationId xmlns:a16="http://schemas.microsoft.com/office/drawing/2014/main" id="{33AD5AF7-E0CE-E97A-B0E7-A428CF6A4C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60644" y="2892548"/>
            <a:ext cx="1833802" cy="872329"/>
          </a:xfrm>
          <a:prstGeom prst="rect">
            <a:avLst/>
          </a:prstGeom>
        </p:spPr>
      </p:pic>
      <p:pic>
        <p:nvPicPr>
          <p:cNvPr id="10" name="Gambar 9">
            <a:extLst>
              <a:ext uri="{FF2B5EF4-FFF2-40B4-BE49-F238E27FC236}">
                <a16:creationId xmlns:a16="http://schemas.microsoft.com/office/drawing/2014/main" id="{B9BE4238-F104-E4F7-D9F9-701AC0F9CF3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52264" y="2519828"/>
            <a:ext cx="1447925" cy="358171"/>
          </a:xfrm>
          <a:prstGeom prst="rect">
            <a:avLst/>
          </a:prstGeom>
        </p:spPr>
      </p:pic>
      <p:sp>
        <p:nvSpPr>
          <p:cNvPr id="2" name="Google Shape;138;p23">
            <a:extLst>
              <a:ext uri="{FF2B5EF4-FFF2-40B4-BE49-F238E27FC236}">
                <a16:creationId xmlns:a16="http://schemas.microsoft.com/office/drawing/2014/main" id="{302BCDDB-17A3-8FEC-5E64-AF47F6275CE4}"/>
              </a:ext>
            </a:extLst>
          </p:cNvPr>
          <p:cNvSpPr txBox="1"/>
          <p:nvPr/>
        </p:nvSpPr>
        <p:spPr>
          <a:xfrm>
            <a:off x="547200" y="1491344"/>
            <a:ext cx="39456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300" b="1" i="0" u="none" strike="noStrike" cap="none" dirty="0">
                <a:solidFill>
                  <a:srgbClr val="002060"/>
                </a:solidFill>
                <a:latin typeface="Montserrat"/>
                <a:ea typeface="Montserrat"/>
                <a:cs typeface="Montserrat"/>
                <a:sym typeface="Montserrat"/>
              </a:rPr>
              <a:t>Dag config (scheduler)</a:t>
            </a:r>
            <a:endParaRPr sz="1300" b="1" i="1" u="none" strike="noStrike" cap="none" dirty="0">
              <a:solidFill>
                <a:srgbClr val="00206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" name="Google Shape;138;p23">
            <a:extLst>
              <a:ext uri="{FF2B5EF4-FFF2-40B4-BE49-F238E27FC236}">
                <a16:creationId xmlns:a16="http://schemas.microsoft.com/office/drawing/2014/main" id="{B581039C-39A7-9766-1915-4E55941B99A6}"/>
              </a:ext>
            </a:extLst>
          </p:cNvPr>
          <p:cNvSpPr txBox="1"/>
          <p:nvPr/>
        </p:nvSpPr>
        <p:spPr>
          <a:xfrm>
            <a:off x="4226049" y="1503900"/>
            <a:ext cx="39456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300" b="1" i="0" u="none" strike="noStrike" cap="none" dirty="0">
                <a:solidFill>
                  <a:srgbClr val="002060"/>
                </a:solidFill>
                <a:latin typeface="Montserrat"/>
                <a:ea typeface="Montserrat"/>
                <a:cs typeface="Montserrat"/>
                <a:sym typeface="Montserrat"/>
              </a:rPr>
              <a:t>Tasks</a:t>
            </a:r>
            <a:endParaRPr sz="1300" b="1" i="1" u="none" strike="noStrike" cap="none" dirty="0">
              <a:solidFill>
                <a:srgbClr val="00206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" name="Google Shape;138;p23">
            <a:extLst>
              <a:ext uri="{FF2B5EF4-FFF2-40B4-BE49-F238E27FC236}">
                <a16:creationId xmlns:a16="http://schemas.microsoft.com/office/drawing/2014/main" id="{D8266857-921F-F4FA-6B9F-333AA1264697}"/>
              </a:ext>
            </a:extLst>
          </p:cNvPr>
          <p:cNvSpPr txBox="1"/>
          <p:nvPr/>
        </p:nvSpPr>
        <p:spPr>
          <a:xfrm>
            <a:off x="6421267" y="2134928"/>
            <a:ext cx="39456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300" b="1" dirty="0">
                <a:solidFill>
                  <a:srgbClr val="002060"/>
                </a:solidFill>
                <a:latin typeface="Montserrat"/>
                <a:ea typeface="Montserrat"/>
                <a:cs typeface="Montserrat"/>
                <a:sym typeface="Montserrat"/>
              </a:rPr>
              <a:t>Workflow</a:t>
            </a:r>
            <a:endParaRPr sz="1300" b="1" i="1" u="none" strike="noStrike" cap="none" dirty="0">
              <a:solidFill>
                <a:srgbClr val="00206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7609681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g1bd593f8e93_0_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8800" y="232800"/>
            <a:ext cx="2097025" cy="875137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g1bd593f8e93_0_2"/>
          <p:cNvSpPr txBox="1"/>
          <p:nvPr/>
        </p:nvSpPr>
        <p:spPr>
          <a:xfrm>
            <a:off x="2893275" y="76200"/>
            <a:ext cx="5730900" cy="46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INTRODUCTION TO PYTHON (PYTHON BASIC)</a:t>
            </a:r>
            <a:r>
              <a:rPr lang="en" sz="10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10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| </a:t>
            </a:r>
            <a:endParaRPr sz="1000" b="0" i="0" u="none" strike="noStrike" cap="non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00" b="1" i="0" u="none" strike="noStrike" cap="none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FUNCTION AND LAMBDA</a:t>
            </a:r>
            <a:endParaRPr sz="1000" b="1" i="0" u="none" strike="noStrike" cap="non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57" name="Google Shape;157;g1bd593f8e93_0_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399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g1bd593f8e93_0_2"/>
          <p:cNvSpPr txBox="1"/>
          <p:nvPr/>
        </p:nvSpPr>
        <p:spPr>
          <a:xfrm>
            <a:off x="2929500" y="76200"/>
            <a:ext cx="5730900" cy="46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PYTHON FUNDAMENTAL</a:t>
            </a:r>
            <a:endParaRPr sz="1000" b="1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9" name="Google Shape;159;g1bd593f8e93_0_2"/>
          <p:cNvSpPr/>
          <p:nvPr/>
        </p:nvSpPr>
        <p:spPr>
          <a:xfrm>
            <a:off x="5218500" y="853700"/>
            <a:ext cx="4296900" cy="4605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FD966"/>
              </a:gs>
              <a:gs pos="100000">
                <a:srgbClr val="F1C232"/>
              </a:gs>
            </a:gsLst>
            <a:lin ang="0" scaled="0"/>
          </a:gra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177800" marR="228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" sz="1700" b="0" i="0" u="none" strike="noStrike" cap="none">
                <a:solidFill>
                  <a:srgbClr val="1C458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PENJELASAN QUERY</a:t>
            </a:r>
            <a:endParaRPr sz="1700" b="0" i="0" u="none" strike="noStrike" cap="none">
              <a:solidFill>
                <a:srgbClr val="1C4587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60" name="Google Shape;160;g1bd593f8e93_0_2"/>
          <p:cNvSpPr txBox="1"/>
          <p:nvPr/>
        </p:nvSpPr>
        <p:spPr>
          <a:xfrm>
            <a:off x="6600825" y="4713732"/>
            <a:ext cx="20574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 sz="1100" b="1" i="0" u="none" strike="noStrike" cap="none">
                <a:solidFill>
                  <a:srgbClr val="1F3864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13</a:t>
            </a:fld>
            <a:endParaRPr sz="1100" b="1" i="0" u="none" strike="noStrike" cap="none">
              <a:solidFill>
                <a:srgbClr val="1F3864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161" name="Google Shape;161;g1bd593f8e93_0_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159353" y="1701950"/>
            <a:ext cx="1728581" cy="4487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g1bd593f8e93_0_2"/>
          <p:cNvSpPr/>
          <p:nvPr/>
        </p:nvSpPr>
        <p:spPr>
          <a:xfrm>
            <a:off x="-167775" y="4635625"/>
            <a:ext cx="3599100" cy="361200"/>
          </a:xfrm>
          <a:prstGeom prst="roundRect">
            <a:avLst>
              <a:gd name="adj" fmla="val 50000"/>
            </a:avLst>
          </a:prstGeom>
          <a:solidFill>
            <a:srgbClr val="7B02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5715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" sz="105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CERTIFIED DATA ENGINEER PROGRAM</a:t>
            </a:r>
            <a:endParaRPr sz="1050" b="1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3" name="Google Shape;163;g1bd593f8e93_0_2"/>
          <p:cNvSpPr/>
          <p:nvPr/>
        </p:nvSpPr>
        <p:spPr>
          <a:xfrm>
            <a:off x="1287900" y="1941825"/>
            <a:ext cx="6568200" cy="1788300"/>
          </a:xfrm>
          <a:prstGeom prst="rect">
            <a:avLst/>
          </a:prstGeom>
          <a:solidFill>
            <a:srgbClr val="FFE599">
              <a:alpha val="854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58750" marR="0" lvl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100"/>
            </a:pPr>
            <a:r>
              <a:rPr lang="id-ID" sz="1100" b="0" i="0" u="none" strike="noStrike" cap="none" dirty="0" err="1">
                <a:solidFill>
                  <a:srgbClr val="002060"/>
                </a:solidFill>
                <a:latin typeface="Montserrat"/>
                <a:ea typeface="Montserrat"/>
                <a:cs typeface="Montserrat"/>
                <a:sym typeface="Montserrat"/>
              </a:rPr>
              <a:t>Query</a:t>
            </a:r>
            <a:r>
              <a:rPr lang="id-ID" sz="1100" b="0" i="0" u="none" strike="noStrike" cap="none" dirty="0">
                <a:solidFill>
                  <a:srgbClr val="002060"/>
                </a:solidFill>
                <a:latin typeface="Montserrat"/>
                <a:ea typeface="Montserrat"/>
                <a:cs typeface="Montserrat"/>
                <a:sym typeface="Montserrat"/>
              </a:rPr>
              <a:t> data untuk mencari rata-rata dari kolom</a:t>
            </a:r>
            <a:r>
              <a:rPr lang="en-US" sz="1100" b="0" i="0" u="none" strike="noStrike" cap="none" dirty="0">
                <a:solidFill>
                  <a:srgbClr val="00206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id-ID" sz="1100" b="0" i="0" u="none" strike="noStrike" cap="none" dirty="0" err="1">
                <a:solidFill>
                  <a:srgbClr val="002060"/>
                </a:solidFill>
                <a:latin typeface="Montserrat"/>
                <a:ea typeface="Montserrat"/>
                <a:cs typeface="Montserrat"/>
                <a:sym typeface="Montserrat"/>
              </a:rPr>
              <a:t>bpi_usd_rate_float</a:t>
            </a:r>
            <a:r>
              <a:rPr lang="id-ID" sz="1100" b="0" i="0" u="none" strike="noStrike" cap="none" dirty="0">
                <a:solidFill>
                  <a:srgbClr val="002060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id-ID" sz="1100" b="0" i="0" u="none" strike="noStrike" cap="none" dirty="0" err="1">
                <a:solidFill>
                  <a:srgbClr val="002060"/>
                </a:solidFill>
                <a:latin typeface="Montserrat"/>
                <a:ea typeface="Montserrat"/>
                <a:cs typeface="Montserrat"/>
                <a:sym typeface="Montserrat"/>
              </a:rPr>
              <a:t>bpi_gdp_rate_float</a:t>
            </a:r>
            <a:r>
              <a:rPr lang="id-ID" sz="1100" b="0" i="0" u="none" strike="noStrike" cap="none" dirty="0">
                <a:solidFill>
                  <a:srgbClr val="002060"/>
                </a:solidFill>
                <a:latin typeface="Montserrat"/>
                <a:ea typeface="Montserrat"/>
                <a:cs typeface="Montserrat"/>
                <a:sym typeface="Montserrat"/>
              </a:rPr>
              <a:t>,</a:t>
            </a:r>
            <a:r>
              <a:rPr lang="en-US" sz="1100" b="0" i="0" u="none" strike="noStrike" cap="none" dirty="0">
                <a:solidFill>
                  <a:srgbClr val="00206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id-ID" sz="1100" b="0" i="0" u="none" strike="noStrike" cap="none" dirty="0" err="1">
                <a:solidFill>
                  <a:srgbClr val="002060"/>
                </a:solidFill>
                <a:latin typeface="Montserrat"/>
                <a:ea typeface="Montserrat"/>
                <a:cs typeface="Montserrat"/>
                <a:sym typeface="Montserrat"/>
              </a:rPr>
              <a:t>bpi_eur_rate_float</a:t>
            </a:r>
            <a:r>
              <a:rPr lang="id-ID" sz="1100" b="0" i="0" u="none" strike="noStrike" cap="none" dirty="0">
                <a:solidFill>
                  <a:srgbClr val="002060"/>
                </a:solidFill>
                <a:latin typeface="Montserrat"/>
                <a:ea typeface="Montserrat"/>
                <a:cs typeface="Montserrat"/>
                <a:sym typeface="Montserrat"/>
              </a:rPr>
              <a:t> dalam waktu harian</a:t>
            </a:r>
            <a:endParaRPr sz="1100" b="0" i="0" u="none" strike="noStrike" cap="none" dirty="0">
              <a:solidFill>
                <a:srgbClr val="00206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64" name="Google Shape;164;g1bd593f8e93_0_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591250" y="2240708"/>
            <a:ext cx="1552751" cy="3775993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g1bd593f8e93_0_2"/>
          <p:cNvSpPr txBox="1"/>
          <p:nvPr/>
        </p:nvSpPr>
        <p:spPr>
          <a:xfrm>
            <a:off x="6600825" y="4713732"/>
            <a:ext cx="20574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 sz="1100" b="1" i="0" u="none" strike="noStrike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13</a:t>
            </a:fld>
            <a:endParaRPr sz="1100" b="1" i="0" u="none" strike="noStrike" cap="none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62430" y="2571750"/>
            <a:ext cx="5055395" cy="257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399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7"/>
          <p:cNvSpPr txBox="1"/>
          <p:nvPr/>
        </p:nvSpPr>
        <p:spPr>
          <a:xfrm>
            <a:off x="2929500" y="76200"/>
            <a:ext cx="5730900" cy="46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PYTHON FUNDAMENTAL</a:t>
            </a:r>
            <a:endParaRPr sz="1000" b="1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3" name="Google Shape;173;p27"/>
          <p:cNvSpPr/>
          <p:nvPr/>
        </p:nvSpPr>
        <p:spPr>
          <a:xfrm>
            <a:off x="5218500" y="853700"/>
            <a:ext cx="4296900" cy="4605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FD966"/>
              </a:gs>
              <a:gs pos="100000">
                <a:srgbClr val="F1C232"/>
              </a:gs>
            </a:gsLst>
            <a:lin ang="0" scaled="0"/>
          </a:gra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177800" marR="228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lang="en" sz="1700" b="0" i="0" u="none" strike="noStrike" cap="none">
                <a:solidFill>
                  <a:srgbClr val="1C458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QUERY </a:t>
            </a:r>
            <a:endParaRPr sz="1700" b="0" i="0" u="none" strike="noStrike" cap="none">
              <a:solidFill>
                <a:srgbClr val="1C4587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74" name="Google Shape;174;p27"/>
          <p:cNvSpPr txBox="1"/>
          <p:nvPr/>
        </p:nvSpPr>
        <p:spPr>
          <a:xfrm>
            <a:off x="6600825" y="4713732"/>
            <a:ext cx="20574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 sz="1100" b="1" i="0" u="none" strike="noStrike" cap="none">
                <a:solidFill>
                  <a:srgbClr val="1F3864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14</a:t>
            </a:fld>
            <a:endParaRPr sz="1100" b="1" i="0" u="none" strike="noStrike" cap="none">
              <a:solidFill>
                <a:srgbClr val="1F3864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75" name="Google Shape;175;p27"/>
          <p:cNvSpPr/>
          <p:nvPr/>
        </p:nvSpPr>
        <p:spPr>
          <a:xfrm>
            <a:off x="916850" y="1727275"/>
            <a:ext cx="5026800" cy="7869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27"/>
          <p:cNvSpPr/>
          <p:nvPr/>
        </p:nvSpPr>
        <p:spPr>
          <a:xfrm>
            <a:off x="916850" y="2067500"/>
            <a:ext cx="5026800" cy="1316100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27"/>
          <p:cNvSpPr/>
          <p:nvPr/>
        </p:nvSpPr>
        <p:spPr>
          <a:xfrm>
            <a:off x="916850" y="3360975"/>
            <a:ext cx="5026800" cy="6975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135954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endParaRPr sz="1050" b="0" i="0" u="none" strike="noStrike" cap="non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78" name="Google Shape;178;p27"/>
          <p:cNvSpPr txBox="1"/>
          <p:nvPr/>
        </p:nvSpPr>
        <p:spPr>
          <a:xfrm>
            <a:off x="1026950" y="2002775"/>
            <a:ext cx="4916700" cy="3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endParaRPr sz="1050" b="0" i="0" u="none" strike="noStrike" cap="non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79" name="Google Shape;179;p27"/>
          <p:cNvSpPr/>
          <p:nvPr/>
        </p:nvSpPr>
        <p:spPr>
          <a:xfrm>
            <a:off x="1111375" y="1821150"/>
            <a:ext cx="128700" cy="128700"/>
          </a:xfrm>
          <a:prstGeom prst="ellipse">
            <a:avLst/>
          </a:prstGeom>
          <a:solidFill>
            <a:srgbClr val="F755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27"/>
          <p:cNvSpPr/>
          <p:nvPr/>
        </p:nvSpPr>
        <p:spPr>
          <a:xfrm>
            <a:off x="1339975" y="1821150"/>
            <a:ext cx="128700" cy="128700"/>
          </a:xfrm>
          <a:prstGeom prst="ellipse">
            <a:avLst/>
          </a:prstGeom>
          <a:solidFill>
            <a:srgbClr val="FEDB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27"/>
          <p:cNvSpPr/>
          <p:nvPr/>
        </p:nvSpPr>
        <p:spPr>
          <a:xfrm>
            <a:off x="1568575" y="1821150"/>
            <a:ext cx="128700" cy="128700"/>
          </a:xfrm>
          <a:prstGeom prst="ellipse">
            <a:avLst/>
          </a:prstGeom>
          <a:solidFill>
            <a:srgbClr val="59D03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2" name="Google Shape;182;p2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309049" y="1727282"/>
            <a:ext cx="3117902" cy="3995894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ambar 2">
            <a:extLst>
              <a:ext uri="{FF2B5EF4-FFF2-40B4-BE49-F238E27FC236}">
                <a16:creationId xmlns:a16="http://schemas.microsoft.com/office/drawing/2014/main" id="{7DD4383E-88BE-85B1-9FBD-4B024A48F1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1007" y="1390400"/>
            <a:ext cx="5534072" cy="3008231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g1bd593f8e93_0_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8800" y="232800"/>
            <a:ext cx="2097025" cy="875137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g1bd593f8e93_0_2"/>
          <p:cNvSpPr txBox="1"/>
          <p:nvPr/>
        </p:nvSpPr>
        <p:spPr>
          <a:xfrm>
            <a:off x="2893275" y="76200"/>
            <a:ext cx="5730900" cy="46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INTRODUCTION TO PYTHON (PYTHON BASIC)</a:t>
            </a:r>
            <a:r>
              <a:rPr lang="en" sz="10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10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| </a:t>
            </a:r>
            <a:endParaRPr sz="1000" b="0" i="0" u="none" strike="noStrike" cap="non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00" b="1" i="0" u="none" strike="noStrike" cap="none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FUNCTION AND LAMBDA</a:t>
            </a:r>
            <a:endParaRPr sz="1000" b="1" i="0" u="none" strike="noStrike" cap="non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57" name="Google Shape;157;g1bd593f8e93_0_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399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g1bd593f8e93_0_2"/>
          <p:cNvSpPr txBox="1"/>
          <p:nvPr/>
        </p:nvSpPr>
        <p:spPr>
          <a:xfrm>
            <a:off x="2929500" y="76200"/>
            <a:ext cx="5730900" cy="46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PYTHON FUNDAMENTAL</a:t>
            </a:r>
            <a:endParaRPr sz="1000" b="1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9" name="Google Shape;159;g1bd593f8e93_0_2"/>
          <p:cNvSpPr/>
          <p:nvPr/>
        </p:nvSpPr>
        <p:spPr>
          <a:xfrm>
            <a:off x="5218500" y="853700"/>
            <a:ext cx="4296900" cy="4605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FD966"/>
              </a:gs>
              <a:gs pos="100000">
                <a:srgbClr val="F1C232"/>
              </a:gs>
            </a:gsLst>
            <a:lin ang="0" scaled="0"/>
          </a:gra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177800" marR="228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" sz="1700" b="0" i="0" u="none" strike="noStrike" cap="none">
                <a:solidFill>
                  <a:srgbClr val="1C458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PENJELASAN QUERY</a:t>
            </a:r>
            <a:endParaRPr sz="1700" b="0" i="0" u="none" strike="noStrike" cap="none">
              <a:solidFill>
                <a:srgbClr val="1C4587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60" name="Google Shape;160;g1bd593f8e93_0_2"/>
          <p:cNvSpPr txBox="1"/>
          <p:nvPr/>
        </p:nvSpPr>
        <p:spPr>
          <a:xfrm>
            <a:off x="6600825" y="4713732"/>
            <a:ext cx="20574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 sz="1100" b="1" i="0" u="none" strike="noStrike" cap="none">
                <a:solidFill>
                  <a:srgbClr val="1F3864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15</a:t>
            </a:fld>
            <a:endParaRPr sz="1100" b="1" i="0" u="none" strike="noStrike" cap="none">
              <a:solidFill>
                <a:srgbClr val="1F3864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161" name="Google Shape;161;g1bd593f8e93_0_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159353" y="1701950"/>
            <a:ext cx="1728581" cy="4487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g1bd593f8e93_0_2"/>
          <p:cNvSpPr/>
          <p:nvPr/>
        </p:nvSpPr>
        <p:spPr>
          <a:xfrm>
            <a:off x="-167775" y="4635625"/>
            <a:ext cx="3599100" cy="361200"/>
          </a:xfrm>
          <a:prstGeom prst="roundRect">
            <a:avLst>
              <a:gd name="adj" fmla="val 50000"/>
            </a:avLst>
          </a:prstGeom>
          <a:solidFill>
            <a:srgbClr val="7B02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5715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" sz="105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CERTIFIED DATA ENGINEER PROGRAM</a:t>
            </a:r>
            <a:endParaRPr sz="1050" b="1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3" name="Google Shape;163;g1bd593f8e93_0_2"/>
          <p:cNvSpPr/>
          <p:nvPr/>
        </p:nvSpPr>
        <p:spPr>
          <a:xfrm>
            <a:off x="1287900" y="1941825"/>
            <a:ext cx="6568200" cy="1788300"/>
          </a:xfrm>
          <a:prstGeom prst="rect">
            <a:avLst/>
          </a:prstGeom>
          <a:solidFill>
            <a:srgbClr val="FFE599">
              <a:alpha val="854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58750" marR="0" lvl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100"/>
            </a:pPr>
            <a:r>
              <a:rPr lang="id-ID" sz="1100" b="0" i="0" u="none" strike="noStrike" cap="none" dirty="0" err="1">
                <a:solidFill>
                  <a:srgbClr val="002060"/>
                </a:solidFill>
                <a:latin typeface="Montserrat"/>
                <a:ea typeface="Montserrat"/>
                <a:cs typeface="Montserrat"/>
                <a:sym typeface="Montserrat"/>
              </a:rPr>
              <a:t>Query</a:t>
            </a:r>
            <a:r>
              <a:rPr lang="id-ID" sz="1100" b="0" i="0" u="none" strike="noStrike" cap="none" dirty="0">
                <a:solidFill>
                  <a:srgbClr val="002060"/>
                </a:solidFill>
                <a:latin typeface="Montserrat"/>
                <a:ea typeface="Montserrat"/>
                <a:cs typeface="Montserrat"/>
                <a:sym typeface="Montserrat"/>
              </a:rPr>
              <a:t> data untuk mencari selisih harga per hari ini</a:t>
            </a:r>
            <a:r>
              <a:rPr lang="en-US" sz="1100" b="0" i="0" u="none" strike="noStrike" cap="none" dirty="0">
                <a:solidFill>
                  <a:srgbClr val="00206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id-ID" sz="1100" b="0" i="0" u="none" strike="noStrike" cap="none" dirty="0">
                <a:solidFill>
                  <a:srgbClr val="002060"/>
                </a:solidFill>
                <a:latin typeface="Montserrat"/>
                <a:ea typeface="Montserrat"/>
                <a:cs typeface="Montserrat"/>
                <a:sym typeface="Montserrat"/>
              </a:rPr>
              <a:t>dikurangi hari kemarin dari kolom </a:t>
            </a:r>
            <a:r>
              <a:rPr lang="id-ID" sz="1100" b="0" i="0" u="none" strike="noStrike" cap="none" dirty="0" err="1">
                <a:solidFill>
                  <a:srgbClr val="002060"/>
                </a:solidFill>
                <a:latin typeface="Montserrat"/>
                <a:ea typeface="Montserrat"/>
                <a:cs typeface="Montserrat"/>
                <a:sym typeface="Montserrat"/>
              </a:rPr>
              <a:t>bpi_usd_rate_float</a:t>
            </a:r>
            <a:r>
              <a:rPr lang="id-ID" sz="1100" b="0" i="0" u="none" strike="noStrike" cap="none" dirty="0">
                <a:solidFill>
                  <a:srgbClr val="002060"/>
                </a:solidFill>
                <a:latin typeface="Montserrat"/>
                <a:ea typeface="Montserrat"/>
                <a:cs typeface="Montserrat"/>
                <a:sym typeface="Montserrat"/>
              </a:rPr>
              <a:t>,</a:t>
            </a:r>
            <a:r>
              <a:rPr lang="en-US" sz="1100" b="0" i="0" u="none" strike="noStrike" cap="none" dirty="0">
                <a:solidFill>
                  <a:srgbClr val="00206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id-ID" sz="1100" b="0" i="0" u="none" strike="noStrike" cap="none" dirty="0" err="1">
                <a:solidFill>
                  <a:srgbClr val="002060"/>
                </a:solidFill>
                <a:latin typeface="Montserrat"/>
                <a:ea typeface="Montserrat"/>
                <a:cs typeface="Montserrat"/>
                <a:sym typeface="Montserrat"/>
              </a:rPr>
              <a:t>bpi_gdp_rate_float</a:t>
            </a:r>
            <a:r>
              <a:rPr lang="id-ID" sz="1100" b="0" i="0" u="none" strike="noStrike" cap="none" dirty="0">
                <a:solidFill>
                  <a:srgbClr val="002060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id-ID" sz="1100" b="0" i="0" u="none" strike="noStrike" cap="none" dirty="0" err="1">
                <a:solidFill>
                  <a:srgbClr val="002060"/>
                </a:solidFill>
                <a:latin typeface="Montserrat"/>
                <a:ea typeface="Montserrat"/>
                <a:cs typeface="Montserrat"/>
                <a:sym typeface="Montserrat"/>
              </a:rPr>
              <a:t>bpi_eur_rate_float</a:t>
            </a:r>
            <a:r>
              <a:rPr lang="id-ID" sz="1100" b="0" i="0" u="none" strike="noStrike" cap="none" dirty="0">
                <a:solidFill>
                  <a:srgbClr val="00206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1100" b="0" i="0" u="none" strike="noStrike" cap="none" dirty="0">
              <a:solidFill>
                <a:srgbClr val="00206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64" name="Google Shape;164;g1bd593f8e93_0_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591250" y="2240708"/>
            <a:ext cx="1552751" cy="3775993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g1bd593f8e93_0_2"/>
          <p:cNvSpPr txBox="1"/>
          <p:nvPr/>
        </p:nvSpPr>
        <p:spPr>
          <a:xfrm>
            <a:off x="6600825" y="4713732"/>
            <a:ext cx="20574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 sz="1100" b="1" i="0" u="none" strike="noStrike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15</a:t>
            </a:fld>
            <a:endParaRPr sz="1100" b="1" i="0" u="none" strike="noStrike" cap="none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32576955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62430" y="2571750"/>
            <a:ext cx="5055395" cy="257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399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7"/>
          <p:cNvSpPr txBox="1"/>
          <p:nvPr/>
        </p:nvSpPr>
        <p:spPr>
          <a:xfrm>
            <a:off x="2929500" y="76200"/>
            <a:ext cx="5730900" cy="46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PYTHON FUNDAMENTAL</a:t>
            </a:r>
            <a:endParaRPr sz="1000" b="1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3" name="Google Shape;173;p27"/>
          <p:cNvSpPr/>
          <p:nvPr/>
        </p:nvSpPr>
        <p:spPr>
          <a:xfrm>
            <a:off x="5218500" y="853700"/>
            <a:ext cx="4296900" cy="4605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FD966"/>
              </a:gs>
              <a:gs pos="100000">
                <a:srgbClr val="F1C232"/>
              </a:gs>
            </a:gsLst>
            <a:lin ang="0" scaled="0"/>
          </a:gra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177800" marR="228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lang="en" sz="1700" b="0" i="0" u="none" strike="noStrike" cap="none">
                <a:solidFill>
                  <a:srgbClr val="1C458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QUERY </a:t>
            </a:r>
            <a:endParaRPr sz="1700" b="0" i="0" u="none" strike="noStrike" cap="none">
              <a:solidFill>
                <a:srgbClr val="1C4587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74" name="Google Shape;174;p27"/>
          <p:cNvSpPr txBox="1"/>
          <p:nvPr/>
        </p:nvSpPr>
        <p:spPr>
          <a:xfrm>
            <a:off x="6600825" y="4713732"/>
            <a:ext cx="20574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 sz="1100" b="1" i="0" u="none" strike="noStrike" cap="none">
                <a:solidFill>
                  <a:srgbClr val="1F3864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16</a:t>
            </a:fld>
            <a:endParaRPr sz="1100" b="1" i="0" u="none" strike="noStrike" cap="none">
              <a:solidFill>
                <a:srgbClr val="1F3864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75" name="Google Shape;175;p27"/>
          <p:cNvSpPr/>
          <p:nvPr/>
        </p:nvSpPr>
        <p:spPr>
          <a:xfrm>
            <a:off x="916850" y="1727275"/>
            <a:ext cx="5026800" cy="7869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27"/>
          <p:cNvSpPr/>
          <p:nvPr/>
        </p:nvSpPr>
        <p:spPr>
          <a:xfrm>
            <a:off x="916850" y="2067500"/>
            <a:ext cx="5026800" cy="1316100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27"/>
          <p:cNvSpPr/>
          <p:nvPr/>
        </p:nvSpPr>
        <p:spPr>
          <a:xfrm>
            <a:off x="916850" y="3360975"/>
            <a:ext cx="5026800" cy="6975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135954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endParaRPr sz="1050" b="0" i="0" u="none" strike="noStrike" cap="non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78" name="Google Shape;178;p27"/>
          <p:cNvSpPr txBox="1"/>
          <p:nvPr/>
        </p:nvSpPr>
        <p:spPr>
          <a:xfrm>
            <a:off x="1026950" y="2002775"/>
            <a:ext cx="4916700" cy="3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endParaRPr sz="1050" b="0" i="0" u="none" strike="noStrike" cap="non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79" name="Google Shape;179;p27"/>
          <p:cNvSpPr/>
          <p:nvPr/>
        </p:nvSpPr>
        <p:spPr>
          <a:xfrm>
            <a:off x="1111375" y="1821150"/>
            <a:ext cx="128700" cy="128700"/>
          </a:xfrm>
          <a:prstGeom prst="ellipse">
            <a:avLst/>
          </a:prstGeom>
          <a:solidFill>
            <a:srgbClr val="F755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27"/>
          <p:cNvSpPr/>
          <p:nvPr/>
        </p:nvSpPr>
        <p:spPr>
          <a:xfrm>
            <a:off x="1339975" y="1821150"/>
            <a:ext cx="128700" cy="128700"/>
          </a:xfrm>
          <a:prstGeom prst="ellipse">
            <a:avLst/>
          </a:prstGeom>
          <a:solidFill>
            <a:srgbClr val="FEDB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27"/>
          <p:cNvSpPr/>
          <p:nvPr/>
        </p:nvSpPr>
        <p:spPr>
          <a:xfrm>
            <a:off x="1568575" y="1821150"/>
            <a:ext cx="128700" cy="128700"/>
          </a:xfrm>
          <a:prstGeom prst="ellipse">
            <a:avLst/>
          </a:prstGeom>
          <a:solidFill>
            <a:srgbClr val="59D03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2" name="Google Shape;182;p2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309049" y="1727282"/>
            <a:ext cx="3117902" cy="3995894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ambar 3">
            <a:extLst>
              <a:ext uri="{FF2B5EF4-FFF2-40B4-BE49-F238E27FC236}">
                <a16:creationId xmlns:a16="http://schemas.microsoft.com/office/drawing/2014/main" id="{1E012231-D9CF-BCA2-8091-CAF469CB10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5547" y="860803"/>
            <a:ext cx="4454549" cy="3751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2692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g1bd593f8e93_0_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8800" y="232800"/>
            <a:ext cx="2097025" cy="875137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g1bd593f8e93_0_2"/>
          <p:cNvSpPr txBox="1"/>
          <p:nvPr/>
        </p:nvSpPr>
        <p:spPr>
          <a:xfrm>
            <a:off x="2893275" y="76200"/>
            <a:ext cx="5730900" cy="46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INTRODUCTION TO PYTHON (PYTHON BASIC)</a:t>
            </a:r>
            <a:r>
              <a:rPr lang="en" sz="10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10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| </a:t>
            </a:r>
            <a:endParaRPr sz="1000" b="0" i="0" u="none" strike="noStrike" cap="non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00" b="1" i="0" u="none" strike="noStrike" cap="none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FUNCTION AND LAMBDA</a:t>
            </a:r>
            <a:endParaRPr sz="1000" b="1" i="0" u="none" strike="noStrike" cap="non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57" name="Google Shape;157;g1bd593f8e93_0_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399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g1bd593f8e93_0_2"/>
          <p:cNvSpPr txBox="1"/>
          <p:nvPr/>
        </p:nvSpPr>
        <p:spPr>
          <a:xfrm>
            <a:off x="2929500" y="76200"/>
            <a:ext cx="5730900" cy="46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PYTHON FUNDAMENTAL</a:t>
            </a:r>
            <a:endParaRPr sz="1000" b="1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9" name="Google Shape;159;g1bd593f8e93_0_2"/>
          <p:cNvSpPr/>
          <p:nvPr/>
        </p:nvSpPr>
        <p:spPr>
          <a:xfrm>
            <a:off x="5218500" y="853700"/>
            <a:ext cx="4296900" cy="4605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FD966"/>
              </a:gs>
              <a:gs pos="100000">
                <a:srgbClr val="F1C232"/>
              </a:gs>
            </a:gsLst>
            <a:lin ang="0" scaled="0"/>
          </a:gra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177800" marR="228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" sz="1700" b="0" i="0" u="none" strike="noStrike" cap="none">
                <a:solidFill>
                  <a:srgbClr val="1C458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PENJELASAN QUERY</a:t>
            </a:r>
            <a:endParaRPr sz="1700" b="0" i="0" u="none" strike="noStrike" cap="none">
              <a:solidFill>
                <a:srgbClr val="1C4587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60" name="Google Shape;160;g1bd593f8e93_0_2"/>
          <p:cNvSpPr txBox="1"/>
          <p:nvPr/>
        </p:nvSpPr>
        <p:spPr>
          <a:xfrm>
            <a:off x="6600825" y="4713732"/>
            <a:ext cx="20574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 sz="1100" b="1" i="0" u="none" strike="noStrike" cap="none">
                <a:solidFill>
                  <a:srgbClr val="1F3864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17</a:t>
            </a:fld>
            <a:endParaRPr sz="1100" b="1" i="0" u="none" strike="noStrike" cap="none">
              <a:solidFill>
                <a:srgbClr val="1F3864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161" name="Google Shape;161;g1bd593f8e93_0_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159353" y="1701950"/>
            <a:ext cx="1728581" cy="4487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g1bd593f8e93_0_2"/>
          <p:cNvSpPr/>
          <p:nvPr/>
        </p:nvSpPr>
        <p:spPr>
          <a:xfrm>
            <a:off x="-167775" y="4635625"/>
            <a:ext cx="3599100" cy="361200"/>
          </a:xfrm>
          <a:prstGeom prst="roundRect">
            <a:avLst>
              <a:gd name="adj" fmla="val 50000"/>
            </a:avLst>
          </a:prstGeom>
          <a:solidFill>
            <a:srgbClr val="7B02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5715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" sz="105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CERTIFIED DATA ENGINEER PROGRAM</a:t>
            </a:r>
            <a:endParaRPr sz="1050" b="1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3" name="Google Shape;163;g1bd593f8e93_0_2"/>
          <p:cNvSpPr/>
          <p:nvPr/>
        </p:nvSpPr>
        <p:spPr>
          <a:xfrm>
            <a:off x="1287900" y="1941825"/>
            <a:ext cx="6568200" cy="1788300"/>
          </a:xfrm>
          <a:prstGeom prst="rect">
            <a:avLst/>
          </a:prstGeom>
          <a:solidFill>
            <a:srgbClr val="FFE599">
              <a:alpha val="854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58750" marR="0" lvl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100"/>
            </a:pPr>
            <a:r>
              <a:rPr lang="id-ID" sz="1100" b="0" i="0" u="none" strike="noStrike" cap="none" dirty="0" err="1">
                <a:solidFill>
                  <a:srgbClr val="002060"/>
                </a:solidFill>
                <a:latin typeface="Montserrat"/>
                <a:ea typeface="Montserrat"/>
                <a:cs typeface="Montserrat"/>
                <a:sym typeface="Montserrat"/>
              </a:rPr>
              <a:t>Query</a:t>
            </a:r>
            <a:r>
              <a:rPr lang="id-ID" sz="1100" b="0" i="0" u="none" strike="noStrike" cap="none" dirty="0">
                <a:solidFill>
                  <a:srgbClr val="002060"/>
                </a:solidFill>
                <a:latin typeface="Montserrat"/>
                <a:ea typeface="Montserrat"/>
                <a:cs typeface="Montserrat"/>
                <a:sym typeface="Montserrat"/>
              </a:rPr>
              <a:t> data untuk mencari selisih harga tertinggi dan</a:t>
            </a:r>
            <a:r>
              <a:rPr lang="en-US" sz="1100" b="0" i="0" u="none" strike="noStrike" cap="none" dirty="0">
                <a:solidFill>
                  <a:srgbClr val="00206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id-ID" sz="1100" b="0" i="0" u="none" strike="noStrike" cap="none" dirty="0">
                <a:solidFill>
                  <a:srgbClr val="002060"/>
                </a:solidFill>
                <a:latin typeface="Montserrat"/>
                <a:ea typeface="Montserrat"/>
                <a:cs typeface="Montserrat"/>
                <a:sym typeface="Montserrat"/>
              </a:rPr>
              <a:t>terendah dari kolom </a:t>
            </a:r>
            <a:r>
              <a:rPr lang="id-ID" sz="1100" b="0" i="0" u="none" strike="noStrike" cap="none" dirty="0" err="1">
                <a:solidFill>
                  <a:srgbClr val="002060"/>
                </a:solidFill>
                <a:latin typeface="Montserrat"/>
                <a:ea typeface="Montserrat"/>
                <a:cs typeface="Montserrat"/>
                <a:sym typeface="Montserrat"/>
              </a:rPr>
              <a:t>bpi_usd_rate_float</a:t>
            </a:r>
            <a:r>
              <a:rPr lang="id-ID" sz="1100" b="0" i="0" u="none" strike="noStrike" cap="none" dirty="0">
                <a:solidFill>
                  <a:srgbClr val="002060"/>
                </a:solidFill>
                <a:latin typeface="Montserrat"/>
                <a:ea typeface="Montserrat"/>
                <a:cs typeface="Montserrat"/>
                <a:sym typeface="Montserrat"/>
              </a:rPr>
              <a:t>,</a:t>
            </a:r>
            <a:r>
              <a:rPr lang="en-US" sz="1100" b="0" i="0" u="none" strike="noStrike" cap="none" dirty="0">
                <a:solidFill>
                  <a:srgbClr val="00206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id-ID" sz="1100" b="0" i="0" u="none" strike="noStrike" cap="none" dirty="0" err="1">
                <a:solidFill>
                  <a:srgbClr val="002060"/>
                </a:solidFill>
                <a:latin typeface="Montserrat"/>
                <a:ea typeface="Montserrat"/>
                <a:cs typeface="Montserrat"/>
                <a:sym typeface="Montserrat"/>
              </a:rPr>
              <a:t>bpi_gdp_rate_float</a:t>
            </a:r>
            <a:r>
              <a:rPr lang="id-ID" sz="1100" b="0" i="0" u="none" strike="noStrike" cap="none" dirty="0">
                <a:solidFill>
                  <a:srgbClr val="002060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id-ID" sz="1100" b="0" i="0" u="none" strike="noStrike" cap="none" dirty="0" err="1">
                <a:solidFill>
                  <a:srgbClr val="002060"/>
                </a:solidFill>
                <a:latin typeface="Montserrat"/>
                <a:ea typeface="Montserrat"/>
                <a:cs typeface="Montserrat"/>
                <a:sym typeface="Montserrat"/>
              </a:rPr>
              <a:t>bpi_eur_rate_float</a:t>
            </a:r>
            <a:endParaRPr sz="1100" b="0" i="0" u="none" strike="noStrike" cap="none" dirty="0">
              <a:solidFill>
                <a:srgbClr val="00206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64" name="Google Shape;164;g1bd593f8e93_0_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591250" y="2240708"/>
            <a:ext cx="1552751" cy="3775993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g1bd593f8e93_0_2"/>
          <p:cNvSpPr txBox="1"/>
          <p:nvPr/>
        </p:nvSpPr>
        <p:spPr>
          <a:xfrm>
            <a:off x="6600825" y="4713732"/>
            <a:ext cx="20574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 sz="1100" b="1" i="0" u="none" strike="noStrike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17</a:t>
            </a:fld>
            <a:endParaRPr sz="1100" b="1" i="0" u="none" strike="noStrike" cap="none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19832687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62430" y="2571750"/>
            <a:ext cx="5055395" cy="257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399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7"/>
          <p:cNvSpPr txBox="1"/>
          <p:nvPr/>
        </p:nvSpPr>
        <p:spPr>
          <a:xfrm>
            <a:off x="2929500" y="76200"/>
            <a:ext cx="5730900" cy="46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PYTHON FUNDAMENTAL</a:t>
            </a:r>
            <a:endParaRPr sz="1000" b="1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3" name="Google Shape;173;p27"/>
          <p:cNvSpPr/>
          <p:nvPr/>
        </p:nvSpPr>
        <p:spPr>
          <a:xfrm>
            <a:off x="5218500" y="853700"/>
            <a:ext cx="4296900" cy="4605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FD966"/>
              </a:gs>
              <a:gs pos="100000">
                <a:srgbClr val="F1C232"/>
              </a:gs>
            </a:gsLst>
            <a:lin ang="0" scaled="0"/>
          </a:gra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177800" marR="228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lang="en" sz="1700" b="0" i="0" u="none" strike="noStrike" cap="none">
                <a:solidFill>
                  <a:srgbClr val="1C458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QUERY </a:t>
            </a:r>
            <a:endParaRPr sz="1700" b="0" i="0" u="none" strike="noStrike" cap="none">
              <a:solidFill>
                <a:srgbClr val="1C4587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74" name="Google Shape;174;p27"/>
          <p:cNvSpPr txBox="1"/>
          <p:nvPr/>
        </p:nvSpPr>
        <p:spPr>
          <a:xfrm>
            <a:off x="6600825" y="4713732"/>
            <a:ext cx="20574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 sz="1100" b="1" i="0" u="none" strike="noStrike" cap="none">
                <a:solidFill>
                  <a:srgbClr val="1F3864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18</a:t>
            </a:fld>
            <a:endParaRPr sz="1100" b="1" i="0" u="none" strike="noStrike" cap="none">
              <a:solidFill>
                <a:srgbClr val="1F3864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75" name="Google Shape;175;p27"/>
          <p:cNvSpPr/>
          <p:nvPr/>
        </p:nvSpPr>
        <p:spPr>
          <a:xfrm>
            <a:off x="916850" y="1727275"/>
            <a:ext cx="5026800" cy="7869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27"/>
          <p:cNvSpPr/>
          <p:nvPr/>
        </p:nvSpPr>
        <p:spPr>
          <a:xfrm>
            <a:off x="916850" y="2067500"/>
            <a:ext cx="5026800" cy="1316100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27"/>
          <p:cNvSpPr/>
          <p:nvPr/>
        </p:nvSpPr>
        <p:spPr>
          <a:xfrm>
            <a:off x="916850" y="3360975"/>
            <a:ext cx="5026800" cy="6975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135954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endParaRPr sz="1050" b="0" i="0" u="none" strike="noStrike" cap="non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78" name="Google Shape;178;p27"/>
          <p:cNvSpPr txBox="1"/>
          <p:nvPr/>
        </p:nvSpPr>
        <p:spPr>
          <a:xfrm>
            <a:off x="1026950" y="2002775"/>
            <a:ext cx="4916700" cy="3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endParaRPr sz="1050" b="0" i="0" u="none" strike="noStrike" cap="non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79" name="Google Shape;179;p27"/>
          <p:cNvSpPr/>
          <p:nvPr/>
        </p:nvSpPr>
        <p:spPr>
          <a:xfrm>
            <a:off x="1111375" y="1821150"/>
            <a:ext cx="128700" cy="128700"/>
          </a:xfrm>
          <a:prstGeom prst="ellipse">
            <a:avLst/>
          </a:prstGeom>
          <a:solidFill>
            <a:srgbClr val="F755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27"/>
          <p:cNvSpPr/>
          <p:nvPr/>
        </p:nvSpPr>
        <p:spPr>
          <a:xfrm>
            <a:off x="1339975" y="1821150"/>
            <a:ext cx="128700" cy="128700"/>
          </a:xfrm>
          <a:prstGeom prst="ellipse">
            <a:avLst/>
          </a:prstGeom>
          <a:solidFill>
            <a:srgbClr val="FEDB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27"/>
          <p:cNvSpPr/>
          <p:nvPr/>
        </p:nvSpPr>
        <p:spPr>
          <a:xfrm>
            <a:off x="1568575" y="1821150"/>
            <a:ext cx="128700" cy="128700"/>
          </a:xfrm>
          <a:prstGeom prst="ellipse">
            <a:avLst/>
          </a:prstGeom>
          <a:solidFill>
            <a:srgbClr val="59D03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2" name="Google Shape;182;p2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309049" y="1727282"/>
            <a:ext cx="3117902" cy="3995894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ambar 2">
            <a:extLst>
              <a:ext uri="{FF2B5EF4-FFF2-40B4-BE49-F238E27FC236}">
                <a16:creationId xmlns:a16="http://schemas.microsoft.com/office/drawing/2014/main" id="{8A1F1D78-147A-9DE2-9217-A33E69C21E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4941" y="1406381"/>
            <a:ext cx="5570761" cy="2629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5746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g23ed8d788fd_0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62430" y="2571750"/>
            <a:ext cx="5055395" cy="257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g23ed8d788fd_0_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399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g23ed8d788fd_0_0"/>
          <p:cNvSpPr txBox="1"/>
          <p:nvPr/>
        </p:nvSpPr>
        <p:spPr>
          <a:xfrm>
            <a:off x="2929500" y="76200"/>
            <a:ext cx="5730900" cy="46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PYTHON FUNDAMENTAL</a:t>
            </a:r>
            <a:endParaRPr sz="1000" b="1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0" name="Google Shape;190;g23ed8d788fd_0_0"/>
          <p:cNvSpPr/>
          <p:nvPr/>
        </p:nvSpPr>
        <p:spPr>
          <a:xfrm>
            <a:off x="-1966300" y="977938"/>
            <a:ext cx="4296900" cy="4605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FD966"/>
              </a:gs>
              <a:gs pos="100000">
                <a:srgbClr val="F1C232"/>
              </a:gs>
            </a:gsLst>
            <a:lin ang="0" scaled="0"/>
          </a:gra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177800" marR="22860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lang="en" sz="1700">
                <a:solidFill>
                  <a:srgbClr val="1C458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Link GitHub</a:t>
            </a:r>
            <a:endParaRPr sz="1700" b="0" i="0" u="none" strike="noStrike" cap="none">
              <a:solidFill>
                <a:srgbClr val="1C4587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91" name="Google Shape;191;g23ed8d788fd_0_0"/>
          <p:cNvSpPr txBox="1"/>
          <p:nvPr/>
        </p:nvSpPr>
        <p:spPr>
          <a:xfrm>
            <a:off x="6600825" y="4713732"/>
            <a:ext cx="20574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 sz="1100" b="1" i="0" u="none" strike="noStrike" cap="none">
                <a:solidFill>
                  <a:srgbClr val="1F3864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19</a:t>
            </a:fld>
            <a:endParaRPr sz="1100" b="1" i="0" u="none" strike="noStrike" cap="none">
              <a:solidFill>
                <a:srgbClr val="1F3864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92" name="Google Shape;192;g23ed8d788fd_0_0"/>
          <p:cNvSpPr/>
          <p:nvPr/>
        </p:nvSpPr>
        <p:spPr>
          <a:xfrm>
            <a:off x="916850" y="1727275"/>
            <a:ext cx="5026800" cy="7869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id-ID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https://github.com/inayahsurya/narasio-de-capstone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g23ed8d788fd_0_0"/>
          <p:cNvSpPr/>
          <p:nvPr/>
        </p:nvSpPr>
        <p:spPr>
          <a:xfrm>
            <a:off x="916850" y="2002775"/>
            <a:ext cx="5026800" cy="6975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135953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id-ID" sz="1050" b="0" i="0" u="none" strike="noStrike" cap="none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https://github.com/inayahsurya/narasio-de-capstone</a:t>
            </a:r>
            <a:endParaRPr sz="1050" b="0" i="0" u="none" strike="noStrike" cap="none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94" name="Google Shape;194;g23ed8d788fd_0_0"/>
          <p:cNvSpPr txBox="1"/>
          <p:nvPr/>
        </p:nvSpPr>
        <p:spPr>
          <a:xfrm>
            <a:off x="1026950" y="2002775"/>
            <a:ext cx="4916700" cy="3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endParaRPr sz="1050" b="0" i="0" u="none" strike="noStrike" cap="non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95" name="Google Shape;195;g23ed8d788fd_0_0"/>
          <p:cNvSpPr/>
          <p:nvPr/>
        </p:nvSpPr>
        <p:spPr>
          <a:xfrm>
            <a:off x="1111375" y="1821150"/>
            <a:ext cx="128700" cy="128700"/>
          </a:xfrm>
          <a:prstGeom prst="ellipse">
            <a:avLst/>
          </a:prstGeom>
          <a:solidFill>
            <a:srgbClr val="F755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g23ed8d788fd_0_0"/>
          <p:cNvSpPr/>
          <p:nvPr/>
        </p:nvSpPr>
        <p:spPr>
          <a:xfrm>
            <a:off x="1339975" y="1821150"/>
            <a:ext cx="128700" cy="128700"/>
          </a:xfrm>
          <a:prstGeom prst="ellipse">
            <a:avLst/>
          </a:prstGeom>
          <a:solidFill>
            <a:srgbClr val="FEDB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g23ed8d788fd_0_0"/>
          <p:cNvSpPr/>
          <p:nvPr/>
        </p:nvSpPr>
        <p:spPr>
          <a:xfrm>
            <a:off x="1568575" y="1821150"/>
            <a:ext cx="128700" cy="128700"/>
          </a:xfrm>
          <a:prstGeom prst="ellipse">
            <a:avLst/>
          </a:prstGeom>
          <a:solidFill>
            <a:srgbClr val="59D03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8" name="Google Shape;198;g23ed8d788fd_0_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309049" y="1727282"/>
            <a:ext cx="3117902" cy="39958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3"/>
          <p:cNvSpPr txBox="1"/>
          <p:nvPr/>
        </p:nvSpPr>
        <p:spPr>
          <a:xfrm>
            <a:off x="6600825" y="4713732"/>
            <a:ext cx="20574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 sz="1100" b="1" i="0" u="none" strike="noStrike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2</a:t>
            </a:fld>
            <a:endParaRPr sz="1100" b="1" i="0" u="none" strike="noStrike" cap="none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80" name="Google Shape;80;p3"/>
          <p:cNvSpPr/>
          <p:nvPr/>
        </p:nvSpPr>
        <p:spPr>
          <a:xfrm>
            <a:off x="5057775" y="1249675"/>
            <a:ext cx="4843500" cy="743400"/>
          </a:xfrm>
          <a:prstGeom prst="roundRect">
            <a:avLst>
              <a:gd name="adj" fmla="val 37476"/>
            </a:avLst>
          </a:prstGeom>
          <a:gradFill>
            <a:gsLst>
              <a:gs pos="0">
                <a:srgbClr val="FFD966"/>
              </a:gs>
              <a:gs pos="100000">
                <a:srgbClr val="F1C232"/>
              </a:gs>
            </a:gsLst>
            <a:lin ang="0" scaled="0"/>
          </a:gra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3"/>
          <p:cNvSpPr txBox="1"/>
          <p:nvPr/>
        </p:nvSpPr>
        <p:spPr>
          <a:xfrm>
            <a:off x="5275250" y="1339975"/>
            <a:ext cx="4107000" cy="6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3300"/>
              <a:buFont typeface="Montserrat SemiBold"/>
              <a:buNone/>
            </a:pPr>
            <a:r>
              <a:rPr lang="en" sz="2200" b="1" i="0" u="none" strike="noStrike" cap="none" dirty="0">
                <a:solidFill>
                  <a:srgbClr val="2F5496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Agenda</a:t>
            </a:r>
            <a:endParaRPr sz="2200" b="1" i="0" u="none" strike="noStrike" cap="none" dirty="0">
              <a:solidFill>
                <a:srgbClr val="2F5496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82" name="Google Shape;82;p3"/>
          <p:cNvSpPr/>
          <p:nvPr/>
        </p:nvSpPr>
        <p:spPr>
          <a:xfrm>
            <a:off x="6146906" y="2115844"/>
            <a:ext cx="4364100" cy="323400"/>
          </a:xfrm>
          <a:prstGeom prst="roundRect">
            <a:avLst>
              <a:gd name="adj" fmla="val 50000"/>
            </a:avLst>
          </a:prstGeom>
          <a:solidFill>
            <a:srgbClr val="FFE599">
              <a:alpha val="74901"/>
            </a:srgbClr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1000"/>
              <a:buFont typeface="Montserrat"/>
              <a:buChar char="-"/>
            </a:pPr>
            <a:r>
              <a:rPr lang="en" sz="1000" b="1" i="0" u="none" strike="noStrike" cap="none" dirty="0">
                <a:solidFill>
                  <a:srgbClr val="1F3864"/>
                </a:solidFill>
                <a:latin typeface="Montserrat"/>
                <a:ea typeface="Montserrat"/>
                <a:cs typeface="Montserrat"/>
                <a:sym typeface="Montserrat"/>
              </a:rPr>
              <a:t>Tools</a:t>
            </a:r>
            <a:endParaRPr sz="1000" b="1" i="0" u="none" strike="noStrike" cap="none" dirty="0">
              <a:solidFill>
                <a:srgbClr val="1F386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3" name="Google Shape;83;p3"/>
          <p:cNvSpPr/>
          <p:nvPr/>
        </p:nvSpPr>
        <p:spPr>
          <a:xfrm>
            <a:off x="6146900" y="2894074"/>
            <a:ext cx="4364100" cy="332100"/>
          </a:xfrm>
          <a:prstGeom prst="roundRect">
            <a:avLst>
              <a:gd name="adj" fmla="val 50000"/>
            </a:avLst>
          </a:prstGeom>
          <a:solidFill>
            <a:srgbClr val="FFE599">
              <a:alpha val="74901"/>
            </a:srgbClr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457200" marR="35560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1000"/>
              <a:buFont typeface="Montserrat"/>
              <a:buChar char="-"/>
            </a:pPr>
            <a:r>
              <a:rPr lang="en" sz="1000" b="1" i="0" u="none" strike="noStrike" cap="none">
                <a:solidFill>
                  <a:srgbClr val="1F3864"/>
                </a:solidFill>
                <a:latin typeface="Montserrat"/>
                <a:ea typeface="Montserrat"/>
                <a:cs typeface="Montserrat"/>
                <a:sym typeface="Montserrat"/>
              </a:rPr>
              <a:t>Stack dan hasil</a:t>
            </a:r>
            <a:endParaRPr sz="1000" b="1" i="0" u="none" strike="noStrike" cap="none">
              <a:solidFill>
                <a:srgbClr val="1F386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4" name="Google Shape;84;p3"/>
          <p:cNvSpPr/>
          <p:nvPr/>
        </p:nvSpPr>
        <p:spPr>
          <a:xfrm>
            <a:off x="6146906" y="3297225"/>
            <a:ext cx="4364100" cy="323400"/>
          </a:xfrm>
          <a:prstGeom prst="roundRect">
            <a:avLst>
              <a:gd name="adj" fmla="val 50000"/>
            </a:avLst>
          </a:prstGeom>
          <a:solidFill>
            <a:srgbClr val="FFE599">
              <a:alpha val="74901"/>
            </a:srgbClr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1000"/>
              <a:buFont typeface="Montserrat"/>
              <a:buChar char="-"/>
            </a:pPr>
            <a:r>
              <a:rPr lang="en" sz="1000" b="1" i="0" u="none" strike="noStrike" cap="none">
                <a:solidFill>
                  <a:srgbClr val="1F3864"/>
                </a:solidFill>
                <a:latin typeface="Montserrat"/>
                <a:ea typeface="Montserrat"/>
                <a:cs typeface="Montserrat"/>
                <a:sym typeface="Montserrat"/>
              </a:rPr>
              <a:t>Airflow</a:t>
            </a:r>
            <a:endParaRPr sz="1000" b="1" i="0" u="none" strike="noStrike" cap="none">
              <a:solidFill>
                <a:srgbClr val="1F386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5" name="Google Shape;85;p3"/>
          <p:cNvSpPr/>
          <p:nvPr/>
        </p:nvSpPr>
        <p:spPr>
          <a:xfrm>
            <a:off x="6146900" y="3691676"/>
            <a:ext cx="4364100" cy="323400"/>
          </a:xfrm>
          <a:prstGeom prst="roundRect">
            <a:avLst>
              <a:gd name="adj" fmla="val 50000"/>
            </a:avLst>
          </a:prstGeom>
          <a:solidFill>
            <a:srgbClr val="FFE599">
              <a:alpha val="74901"/>
            </a:srgbClr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1000"/>
              <a:buFont typeface="Montserrat"/>
              <a:buChar char="-"/>
            </a:pPr>
            <a:r>
              <a:rPr lang="en" sz="1000" b="1" i="0" u="none" strike="noStrike" cap="none">
                <a:solidFill>
                  <a:srgbClr val="1F3864"/>
                </a:solidFill>
                <a:latin typeface="Montserrat"/>
                <a:ea typeface="Montserrat"/>
                <a:cs typeface="Montserrat"/>
                <a:sym typeface="Montserrat"/>
              </a:rPr>
              <a:t>Query</a:t>
            </a:r>
            <a:endParaRPr sz="1000" b="1" i="0" u="none" strike="noStrike" cap="none">
              <a:solidFill>
                <a:srgbClr val="1F386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6" name="Google Shape;86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8999" y="551562"/>
            <a:ext cx="4902451" cy="3845122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3"/>
          <p:cNvSpPr/>
          <p:nvPr/>
        </p:nvSpPr>
        <p:spPr>
          <a:xfrm>
            <a:off x="6146906" y="2504956"/>
            <a:ext cx="4364100" cy="323400"/>
          </a:xfrm>
          <a:prstGeom prst="roundRect">
            <a:avLst>
              <a:gd name="adj" fmla="val 50000"/>
            </a:avLst>
          </a:prstGeom>
          <a:solidFill>
            <a:srgbClr val="FFE599">
              <a:alpha val="74901"/>
            </a:srgbClr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1000"/>
              <a:buFont typeface="Montserrat"/>
              <a:buChar char="-"/>
            </a:pPr>
            <a:r>
              <a:rPr lang="en" sz="1000" b="1" i="0" u="none" strike="noStrike" cap="none">
                <a:solidFill>
                  <a:srgbClr val="1F3864"/>
                </a:solidFill>
                <a:latin typeface="Montserrat"/>
                <a:ea typeface="Montserrat"/>
                <a:cs typeface="Montserrat"/>
                <a:sym typeface="Montserrat"/>
              </a:rPr>
              <a:t>Workflow</a:t>
            </a:r>
            <a:endParaRPr sz="1000" b="1" i="0" u="none" strike="noStrike" cap="none">
              <a:solidFill>
                <a:srgbClr val="1F386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60425" y="-33987"/>
            <a:ext cx="9264850" cy="521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45"/>
          <p:cNvSpPr txBox="1"/>
          <p:nvPr/>
        </p:nvSpPr>
        <p:spPr>
          <a:xfrm>
            <a:off x="6600825" y="4713732"/>
            <a:ext cx="20574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 sz="1100" b="1" i="0" u="none" strike="noStrike" cap="none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20</a:t>
            </a:fld>
            <a:endParaRPr sz="1100" b="1" i="0" u="none" strike="noStrike" cap="none">
              <a:solidFill>
                <a:srgbClr val="FFFFFF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05" name="Google Shape;205;p45"/>
          <p:cNvSpPr txBox="1"/>
          <p:nvPr/>
        </p:nvSpPr>
        <p:spPr>
          <a:xfrm>
            <a:off x="2233952" y="2418975"/>
            <a:ext cx="4500000" cy="6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3300"/>
              <a:buFont typeface="Montserrat SemiBold"/>
              <a:buNone/>
            </a:pPr>
            <a:endParaRPr sz="3000" b="0" i="0" u="none" strike="noStrike" cap="none">
              <a:solidFill>
                <a:srgbClr val="7B02CC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06" name="Google Shape;206;p45"/>
          <p:cNvSpPr txBox="1"/>
          <p:nvPr/>
        </p:nvSpPr>
        <p:spPr>
          <a:xfrm>
            <a:off x="2614950" y="2409813"/>
            <a:ext cx="3827100" cy="68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" sz="3600" b="0" i="0" u="none" strike="noStrike" cap="none">
                <a:solidFill>
                  <a:srgbClr val="0563C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THANK YOU </a:t>
            </a:r>
            <a:endParaRPr sz="3600" b="0" i="0" u="none" strike="noStrike" cap="none">
              <a:solidFill>
                <a:srgbClr val="0563C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5"/>
          <p:cNvSpPr txBox="1"/>
          <p:nvPr/>
        </p:nvSpPr>
        <p:spPr>
          <a:xfrm>
            <a:off x="6600825" y="4713732"/>
            <a:ext cx="20574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 sz="1100" b="1" i="0" u="none" strike="noStrike" cap="none">
                <a:solidFill>
                  <a:srgbClr val="1F3864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3</a:t>
            </a:fld>
            <a:endParaRPr sz="1100" b="1" i="0" u="none" strike="noStrike" cap="none">
              <a:solidFill>
                <a:srgbClr val="1F3864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95" name="Google Shape;95;p5"/>
          <p:cNvSpPr/>
          <p:nvPr/>
        </p:nvSpPr>
        <p:spPr>
          <a:xfrm>
            <a:off x="-591725" y="1121575"/>
            <a:ext cx="5657700" cy="5595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FD966"/>
              </a:gs>
              <a:gs pos="100000">
                <a:srgbClr val="F1C232"/>
              </a:gs>
            </a:gsLst>
            <a:lin ang="0" scaled="0"/>
          </a:gra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177800" marR="22860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" sz="1700" b="0" i="0" u="none" strike="noStrike" cap="none" dirty="0">
                <a:solidFill>
                  <a:srgbClr val="1C458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Tools</a:t>
            </a:r>
            <a:endParaRPr sz="1700" b="0" i="0" u="none" strike="noStrike" cap="none" dirty="0">
              <a:solidFill>
                <a:srgbClr val="1C4587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96" name="Google Shape;96;p5"/>
          <p:cNvSpPr/>
          <p:nvPr/>
        </p:nvSpPr>
        <p:spPr>
          <a:xfrm>
            <a:off x="4001100" y="1998575"/>
            <a:ext cx="4638300" cy="701700"/>
          </a:xfrm>
          <a:prstGeom prst="rect">
            <a:avLst/>
          </a:prstGeom>
          <a:solidFill>
            <a:srgbClr val="FFE599">
              <a:alpha val="854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57188" marR="10160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100"/>
            </a:pPr>
            <a:r>
              <a:rPr lang="en-US" sz="1100" b="1" i="0" u="none" strike="noStrike" cap="none" dirty="0">
                <a:solidFill>
                  <a:srgbClr val="00206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Docker</a:t>
            </a:r>
          </a:p>
          <a:p>
            <a:pPr marL="357188" marR="10160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100"/>
            </a:pPr>
            <a:r>
              <a:rPr lang="en-US" sz="1100" b="0" i="0" u="none" strike="noStrike" cap="none" dirty="0">
                <a:solidFill>
                  <a:srgbClr val="00206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Sebagai container untuk </a:t>
            </a:r>
            <a:r>
              <a:rPr lang="en-US" sz="1100" b="0" i="0" u="none" strike="noStrike" cap="none" dirty="0" err="1">
                <a:solidFill>
                  <a:srgbClr val="00206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menjalankan</a:t>
            </a:r>
            <a:r>
              <a:rPr lang="en-US" sz="1100" dirty="0">
                <a:solidFill>
                  <a:srgbClr val="00206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services</a:t>
            </a:r>
            <a:endParaRPr sz="1100" b="0" i="0" u="none" strike="noStrike" cap="none" dirty="0">
              <a:solidFill>
                <a:srgbClr val="00206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97" name="Google Shape;97;p5"/>
          <p:cNvSpPr/>
          <p:nvPr/>
        </p:nvSpPr>
        <p:spPr>
          <a:xfrm>
            <a:off x="4001100" y="2781025"/>
            <a:ext cx="4638300" cy="701700"/>
          </a:xfrm>
          <a:prstGeom prst="rect">
            <a:avLst/>
          </a:prstGeom>
          <a:solidFill>
            <a:srgbClr val="FFE599">
              <a:alpha val="854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57188" marR="101600" lvl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100"/>
            </a:pPr>
            <a:r>
              <a:rPr lang="en" sz="1100" b="1" i="0" u="none" strike="noStrike" cap="none" dirty="0">
                <a:solidFill>
                  <a:srgbClr val="00206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Postgre SQL</a:t>
            </a:r>
            <a:r>
              <a:rPr lang="en" sz="1100" b="0" i="0" u="none" strike="noStrike" cap="none" dirty="0">
                <a:solidFill>
                  <a:srgbClr val="00206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dan </a:t>
            </a:r>
            <a:r>
              <a:rPr lang="en" sz="1100" b="1" i="0" u="none" strike="noStrike" cap="none" dirty="0">
                <a:solidFill>
                  <a:srgbClr val="00206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PgAdmin4</a:t>
            </a:r>
          </a:p>
          <a:p>
            <a:pPr marL="357188" marR="101600" lvl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100"/>
            </a:pPr>
            <a:r>
              <a:rPr lang="en" sz="1100" dirty="0">
                <a:solidFill>
                  <a:srgbClr val="00206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Database yang dipakai dan UI nya</a:t>
            </a:r>
            <a:endParaRPr sz="1100" b="0" i="0" u="none" strike="noStrike" cap="none" dirty="0">
              <a:solidFill>
                <a:srgbClr val="00206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98" name="Google Shape;98;p5"/>
          <p:cNvSpPr/>
          <p:nvPr/>
        </p:nvSpPr>
        <p:spPr>
          <a:xfrm>
            <a:off x="4001088" y="3563484"/>
            <a:ext cx="4638300" cy="617400"/>
          </a:xfrm>
          <a:prstGeom prst="rect">
            <a:avLst/>
          </a:prstGeom>
          <a:solidFill>
            <a:srgbClr val="FFE599">
              <a:alpha val="854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57188" marR="101600" lvl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100"/>
            </a:pPr>
            <a:r>
              <a:rPr lang="en" sz="1100" b="1" i="0" u="none" strike="noStrike" cap="none" dirty="0">
                <a:solidFill>
                  <a:srgbClr val="00206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Airflow</a:t>
            </a:r>
            <a:endParaRPr lang="en" sz="1100" dirty="0">
              <a:solidFill>
                <a:srgbClr val="00206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357188" marR="101600" lvl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100"/>
            </a:pPr>
            <a:r>
              <a:rPr lang="id-ID" sz="1100" i="0" u="none" strike="noStrike" cap="none" dirty="0">
                <a:solidFill>
                  <a:srgbClr val="00206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platform untuk </a:t>
            </a:r>
            <a:r>
              <a:rPr lang="en-US" sz="1100" i="0" u="none" strike="noStrike" cap="none" dirty="0">
                <a:solidFill>
                  <a:srgbClr val="00206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scheduler</a:t>
            </a:r>
            <a:r>
              <a:rPr lang="id-ID" sz="1100" i="0" u="none" strike="noStrike" cap="none" dirty="0">
                <a:solidFill>
                  <a:srgbClr val="00206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dan </a:t>
            </a:r>
            <a:r>
              <a:rPr lang="en-US" sz="1100" i="0" u="none" strike="noStrike" cap="none" dirty="0">
                <a:solidFill>
                  <a:srgbClr val="00206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workflow</a:t>
            </a:r>
            <a:r>
              <a:rPr lang="id-ID" sz="1100" i="0" u="none" strike="noStrike" cap="none" dirty="0">
                <a:solidFill>
                  <a:srgbClr val="00206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data </a:t>
            </a:r>
            <a:r>
              <a:rPr lang="id-ID" sz="1100" i="0" u="none" strike="noStrike" cap="none" dirty="0" err="1">
                <a:solidFill>
                  <a:srgbClr val="00206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pipeline</a:t>
            </a:r>
            <a:endParaRPr lang="en" sz="1100" i="0" u="none" strike="noStrike" cap="none" dirty="0">
              <a:solidFill>
                <a:srgbClr val="00206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99" name="Google Shape;99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70350" y="1733344"/>
            <a:ext cx="2828800" cy="2839926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5"/>
          <p:cNvSpPr txBox="1"/>
          <p:nvPr/>
        </p:nvSpPr>
        <p:spPr>
          <a:xfrm>
            <a:off x="2929500" y="76200"/>
            <a:ext cx="5730900" cy="46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PYTHON FUNDAMENTAL</a:t>
            </a:r>
            <a:endParaRPr sz="1000" b="1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" name="Google Shape;98;p5">
            <a:extLst>
              <a:ext uri="{FF2B5EF4-FFF2-40B4-BE49-F238E27FC236}">
                <a16:creationId xmlns:a16="http://schemas.microsoft.com/office/drawing/2014/main" id="{0D5665A0-4015-E6F0-40A0-E6F8881CE580}"/>
              </a:ext>
            </a:extLst>
          </p:cNvPr>
          <p:cNvSpPr/>
          <p:nvPr/>
        </p:nvSpPr>
        <p:spPr>
          <a:xfrm>
            <a:off x="4001088" y="4264570"/>
            <a:ext cx="4638300" cy="617400"/>
          </a:xfrm>
          <a:prstGeom prst="rect">
            <a:avLst/>
          </a:prstGeom>
          <a:solidFill>
            <a:srgbClr val="FFE599">
              <a:alpha val="854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57188" marR="101600" lvl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100"/>
            </a:pPr>
            <a:r>
              <a:rPr lang="en" sz="1100" b="1" i="0" u="none" strike="noStrike" cap="none" dirty="0">
                <a:solidFill>
                  <a:srgbClr val="00206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VS Code</a:t>
            </a:r>
          </a:p>
          <a:p>
            <a:pPr marL="357188" marR="101600" lvl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100"/>
            </a:pPr>
            <a:r>
              <a:rPr lang="en" sz="1100" dirty="0">
                <a:solidFill>
                  <a:srgbClr val="00206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IDE</a:t>
            </a:r>
            <a:endParaRPr sz="1100" b="0" i="0" u="none" strike="noStrike" cap="none" dirty="0">
              <a:solidFill>
                <a:srgbClr val="00206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4" name="Gambar 3" descr="Sebuah gambar berisi papan klip, Grafis, simbol, deasin&#10;&#10;Deskripsi dibuat secara otomatis">
            <a:extLst>
              <a:ext uri="{FF2B5EF4-FFF2-40B4-BE49-F238E27FC236}">
                <a16:creationId xmlns:a16="http://schemas.microsoft.com/office/drawing/2014/main" id="{578AB455-E2F0-E4D7-1AD2-832690B642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9793" y="2951828"/>
            <a:ext cx="388754" cy="400993"/>
          </a:xfrm>
          <a:prstGeom prst="rect">
            <a:avLst/>
          </a:prstGeom>
        </p:spPr>
      </p:pic>
      <p:pic>
        <p:nvPicPr>
          <p:cNvPr id="7" name="Gambar 6" descr="Sebuah gambar berisi Grafis, Font, teks, desain grafis&#10;&#10;Deskripsi dibuat secara otomatis">
            <a:extLst>
              <a:ext uri="{FF2B5EF4-FFF2-40B4-BE49-F238E27FC236}">
                <a16:creationId xmlns:a16="http://schemas.microsoft.com/office/drawing/2014/main" id="{843D166C-6D85-0C55-2393-791F4A87856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8066" t="12062" r="12636" b="38079"/>
          <a:stretch/>
        </p:blipFill>
        <p:spPr>
          <a:xfrm>
            <a:off x="3811349" y="2137041"/>
            <a:ext cx="564971" cy="406498"/>
          </a:xfrm>
          <a:prstGeom prst="rect">
            <a:avLst/>
          </a:prstGeom>
        </p:spPr>
      </p:pic>
      <p:pic>
        <p:nvPicPr>
          <p:cNvPr id="9" name="Gambar 8" descr="Sebuah gambar berisi Grafis, Warna-warni, kreativitas, seni&#10;&#10;Deskripsi dibuat secara otomatis">
            <a:extLst>
              <a:ext uri="{FF2B5EF4-FFF2-40B4-BE49-F238E27FC236}">
                <a16:creationId xmlns:a16="http://schemas.microsoft.com/office/drawing/2014/main" id="{3344E485-5BF2-D068-B38F-A2FE6501004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12329" y="3689140"/>
            <a:ext cx="388753" cy="388753"/>
          </a:xfrm>
          <a:prstGeom prst="rect">
            <a:avLst/>
          </a:prstGeom>
        </p:spPr>
      </p:pic>
      <p:pic>
        <p:nvPicPr>
          <p:cNvPr id="11" name="Gambar 10" descr="Sebuah gambar berisi Grafis, desain grafis, simbol, Biru listrik&#10;&#10;Deskripsi dibuat secara otomatis">
            <a:extLst>
              <a:ext uri="{FF2B5EF4-FFF2-40B4-BE49-F238E27FC236}">
                <a16:creationId xmlns:a16="http://schemas.microsoft.com/office/drawing/2014/main" id="{91AAB664-9034-9860-1B5F-175B8406BF2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94419" y="4379479"/>
            <a:ext cx="390053" cy="388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6743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7"/>
          <p:cNvSpPr txBox="1"/>
          <p:nvPr/>
        </p:nvSpPr>
        <p:spPr>
          <a:xfrm>
            <a:off x="2929500" y="76200"/>
            <a:ext cx="5730900" cy="46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PYTHON FUNDAMENTAL</a:t>
            </a:r>
            <a:endParaRPr sz="1000" b="1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8" name="Google Shape;108;p17"/>
          <p:cNvSpPr txBox="1"/>
          <p:nvPr/>
        </p:nvSpPr>
        <p:spPr>
          <a:xfrm>
            <a:off x="6600825" y="4713732"/>
            <a:ext cx="20574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 sz="1100" b="1" i="0" u="none" strike="noStrike" cap="none">
                <a:solidFill>
                  <a:srgbClr val="1F3864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4</a:t>
            </a:fld>
            <a:endParaRPr sz="1100" b="1" i="0" u="none" strike="noStrike" cap="none">
              <a:solidFill>
                <a:srgbClr val="1F3864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09" name="Google Shape;109;p17"/>
          <p:cNvSpPr/>
          <p:nvPr/>
        </p:nvSpPr>
        <p:spPr>
          <a:xfrm>
            <a:off x="4211250" y="847125"/>
            <a:ext cx="5325900" cy="4605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FD966"/>
              </a:gs>
              <a:gs pos="100000">
                <a:srgbClr val="F1C232"/>
              </a:gs>
            </a:gsLst>
            <a:lin ang="0" scaled="0"/>
          </a:gra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177800" marR="228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" sz="1700" dirty="0">
                <a:solidFill>
                  <a:srgbClr val="1C458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WORKFLOW</a:t>
            </a:r>
            <a:endParaRPr sz="1700" b="0" i="0" u="none" strike="noStrike" cap="none" dirty="0">
              <a:solidFill>
                <a:srgbClr val="1C4587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10" name="Google Shape;110;p17"/>
          <p:cNvSpPr txBox="1"/>
          <p:nvPr/>
        </p:nvSpPr>
        <p:spPr>
          <a:xfrm>
            <a:off x="524500" y="2134200"/>
            <a:ext cx="5386200" cy="72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180975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206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11" name="Google Shape;111;p17"/>
          <p:cNvSpPr/>
          <p:nvPr/>
        </p:nvSpPr>
        <p:spPr>
          <a:xfrm>
            <a:off x="788775" y="1532100"/>
            <a:ext cx="4442400" cy="2947500"/>
          </a:xfrm>
          <a:prstGeom prst="rect">
            <a:avLst/>
          </a:prstGeom>
          <a:solidFill>
            <a:srgbClr val="FFE599">
              <a:alpha val="854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28600" marR="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+mj-lt"/>
              <a:buAutoNum type="arabicPeriod"/>
            </a:pPr>
            <a:r>
              <a:rPr lang="en-US" sz="1200" b="0" i="0" u="none" strike="noStrike" cap="none" dirty="0">
                <a:solidFill>
                  <a:srgbClr val="00206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In</a:t>
            </a:r>
            <a:r>
              <a:rPr lang="en-US" sz="1200" dirty="0">
                <a:solidFill>
                  <a:srgbClr val="00206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stall docker desktop</a:t>
            </a:r>
          </a:p>
          <a:p>
            <a:pPr marL="228600" marR="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+mj-lt"/>
              <a:buAutoNum type="arabicPeriod"/>
            </a:pPr>
            <a:r>
              <a:rPr lang="en-US" sz="1200" b="0" i="0" u="none" strike="noStrike" cap="none" dirty="0" err="1">
                <a:solidFill>
                  <a:srgbClr val="00206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Membuat</a:t>
            </a:r>
            <a:r>
              <a:rPr lang="en-US" sz="1200" b="0" i="0" u="none" strike="noStrike" cap="none" dirty="0">
                <a:solidFill>
                  <a:srgbClr val="00206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folder airflow dan </a:t>
            </a:r>
            <a:r>
              <a:rPr lang="en-US" sz="1200" b="0" i="0" u="none" strike="noStrike" cap="none" dirty="0" err="1">
                <a:solidFill>
                  <a:srgbClr val="00206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mendownload</a:t>
            </a:r>
            <a:r>
              <a:rPr lang="en-US" sz="1200" b="0" i="0" u="none" strike="noStrike" cap="none" dirty="0">
                <a:solidFill>
                  <a:srgbClr val="00206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r>
              <a:rPr lang="en-US" sz="1100" b="0" i="0" u="none" strike="noStrike" cap="none" dirty="0">
                <a:solidFill>
                  <a:srgbClr val="002060"/>
                </a:solidFill>
                <a:latin typeface="Courier New" panose="02070309020205020404" pitchFamily="49" charset="0"/>
                <a:ea typeface="Montserrat Medium"/>
                <a:cs typeface="Courier New" panose="02070309020205020404" pitchFamily="49" charset="0"/>
                <a:sym typeface="Montserrat Medium"/>
              </a:rPr>
              <a:t>docker-</a:t>
            </a:r>
            <a:r>
              <a:rPr lang="en-US" sz="1100" b="0" i="0" u="none" strike="noStrike" cap="none" dirty="0" err="1">
                <a:solidFill>
                  <a:srgbClr val="002060"/>
                </a:solidFill>
                <a:latin typeface="Courier New" panose="02070309020205020404" pitchFamily="49" charset="0"/>
                <a:ea typeface="Montserrat Medium"/>
                <a:cs typeface="Courier New" panose="02070309020205020404" pitchFamily="49" charset="0"/>
                <a:sym typeface="Montserrat Medium"/>
              </a:rPr>
              <a:t>compose.yaml</a:t>
            </a:r>
            <a:endParaRPr lang="en-US" sz="1200" b="0" i="0" u="none" strike="noStrike" cap="none" dirty="0">
              <a:solidFill>
                <a:srgbClr val="002060"/>
              </a:solidFill>
              <a:latin typeface="Courier New" panose="02070309020205020404" pitchFamily="49" charset="0"/>
              <a:ea typeface="Montserrat Medium"/>
              <a:cs typeface="Courier New" panose="02070309020205020404" pitchFamily="49" charset="0"/>
              <a:sym typeface="Montserrat Medium"/>
            </a:endParaRPr>
          </a:p>
          <a:p>
            <a:pPr marL="228600" marR="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+mj-lt"/>
              <a:buAutoNum type="arabicPeriod"/>
            </a:pPr>
            <a:r>
              <a:rPr lang="en-US" sz="1200" dirty="0" err="1">
                <a:solidFill>
                  <a:srgbClr val="00206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Tambahkan</a:t>
            </a:r>
            <a:r>
              <a:rPr lang="en-US" sz="1200" dirty="0">
                <a:solidFill>
                  <a:srgbClr val="00206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script pada file </a:t>
            </a:r>
            <a:r>
              <a:rPr lang="en-US" sz="1200" dirty="0" err="1">
                <a:solidFill>
                  <a:srgbClr val="00206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yaml</a:t>
            </a:r>
            <a:r>
              <a:rPr lang="en-US" sz="1200" dirty="0">
                <a:solidFill>
                  <a:srgbClr val="00206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untuk services yang </a:t>
            </a:r>
            <a:r>
              <a:rPr lang="en-US" sz="1200" dirty="0" err="1">
                <a:solidFill>
                  <a:srgbClr val="00206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dibutuhkan</a:t>
            </a:r>
            <a:r>
              <a:rPr lang="en-US" sz="1200" dirty="0">
                <a:solidFill>
                  <a:srgbClr val="00206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(</a:t>
            </a:r>
            <a:r>
              <a:rPr lang="en-US" sz="1200" dirty="0" err="1">
                <a:solidFill>
                  <a:srgbClr val="00206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postgresql</a:t>
            </a:r>
            <a:r>
              <a:rPr lang="en-US" sz="1200" dirty="0">
                <a:solidFill>
                  <a:srgbClr val="00206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</a:t>
            </a:r>
            <a:r>
              <a:rPr lang="en-US" sz="1200" dirty="0" err="1">
                <a:solidFill>
                  <a:srgbClr val="00206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pgadmin</a:t>
            </a:r>
            <a:r>
              <a:rPr lang="en-US" sz="1200" dirty="0">
                <a:solidFill>
                  <a:srgbClr val="00206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airflow), </a:t>
            </a:r>
            <a:r>
              <a:rPr lang="en-US" sz="1200" dirty="0" err="1">
                <a:solidFill>
                  <a:srgbClr val="00206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jalankan</a:t>
            </a:r>
            <a:r>
              <a:rPr lang="en-US" sz="1200" dirty="0">
                <a:solidFill>
                  <a:srgbClr val="00206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container dan </a:t>
            </a:r>
            <a:r>
              <a:rPr lang="en-US" sz="1200" dirty="0" err="1">
                <a:solidFill>
                  <a:srgbClr val="00206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servicesnya</a:t>
            </a:r>
            <a:endParaRPr lang="en-US" sz="1200" dirty="0">
              <a:solidFill>
                <a:srgbClr val="00206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228600" marR="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+mj-lt"/>
              <a:buAutoNum type="arabicPeriod"/>
            </a:pPr>
            <a:r>
              <a:rPr lang="en-US" sz="1200" dirty="0" err="1">
                <a:solidFill>
                  <a:srgbClr val="00206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Membuat</a:t>
            </a:r>
            <a:r>
              <a:rPr lang="en-US" sz="1200" dirty="0">
                <a:solidFill>
                  <a:srgbClr val="00206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file DAG yang </a:t>
            </a:r>
            <a:r>
              <a:rPr lang="en-US" sz="1200" dirty="0" err="1">
                <a:solidFill>
                  <a:srgbClr val="00206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berisi</a:t>
            </a:r>
            <a:r>
              <a:rPr lang="en-US" sz="1200" dirty="0">
                <a:solidFill>
                  <a:srgbClr val="00206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ETL </a:t>
            </a:r>
            <a:r>
              <a:rPr lang="en-US" sz="1200" dirty="0" err="1">
                <a:solidFill>
                  <a:srgbClr val="00206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dengan</a:t>
            </a:r>
            <a:r>
              <a:rPr lang="en-US" sz="1200" dirty="0">
                <a:solidFill>
                  <a:srgbClr val="00206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workflow:</a:t>
            </a:r>
          </a:p>
          <a:p>
            <a:pPr marL="534988" lvl="1" indent="-228600">
              <a:buSzPts val="1500"/>
              <a:buFont typeface="+mj-lt"/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Extract: </a:t>
            </a:r>
            <a:r>
              <a:rPr lang="en-US" sz="1200" dirty="0" err="1">
                <a:solidFill>
                  <a:srgbClr val="00206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mengambil</a:t>
            </a:r>
            <a:r>
              <a:rPr lang="en-US" sz="1200" dirty="0">
                <a:solidFill>
                  <a:srgbClr val="00206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API </a:t>
            </a:r>
            <a:r>
              <a:rPr lang="en-US" sz="1200" dirty="0" err="1">
                <a:solidFill>
                  <a:srgbClr val="00206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dengan</a:t>
            </a:r>
            <a:r>
              <a:rPr lang="en-US" sz="1200" dirty="0">
                <a:solidFill>
                  <a:srgbClr val="00206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lib request</a:t>
            </a:r>
          </a:p>
          <a:p>
            <a:pPr marL="534988" lvl="1" indent="-228600">
              <a:buSzPts val="1500"/>
              <a:buFont typeface="+mj-lt"/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Transform: </a:t>
            </a:r>
            <a:r>
              <a:rPr lang="en-US" sz="1200" dirty="0" err="1">
                <a:solidFill>
                  <a:srgbClr val="00206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ubah</a:t>
            </a:r>
            <a:r>
              <a:rPr lang="en-US" sz="1200" dirty="0">
                <a:solidFill>
                  <a:srgbClr val="00206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r>
              <a:rPr lang="en-US" sz="1200" dirty="0" err="1">
                <a:solidFill>
                  <a:srgbClr val="00206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json</a:t>
            </a:r>
            <a:r>
              <a:rPr lang="en-US" sz="1200" dirty="0">
                <a:solidFill>
                  <a:srgbClr val="00206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r>
              <a:rPr lang="en-US" sz="1200" dirty="0" err="1">
                <a:solidFill>
                  <a:srgbClr val="00206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menjadi</a:t>
            </a:r>
            <a:r>
              <a:rPr lang="en-US" sz="1200" dirty="0">
                <a:solidFill>
                  <a:srgbClr val="00206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r>
              <a:rPr lang="en-US" sz="1200" dirty="0" err="1">
                <a:solidFill>
                  <a:srgbClr val="00206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df</a:t>
            </a:r>
            <a:r>
              <a:rPr lang="en-US" sz="1200" dirty="0">
                <a:solidFill>
                  <a:srgbClr val="00206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dan </a:t>
            </a:r>
            <a:r>
              <a:rPr lang="en-US" sz="1200" dirty="0" err="1">
                <a:solidFill>
                  <a:srgbClr val="00206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ubah</a:t>
            </a:r>
            <a:r>
              <a:rPr lang="en-US" sz="1200" dirty="0">
                <a:solidFill>
                  <a:srgbClr val="00206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datanya sesuai </a:t>
            </a:r>
            <a:r>
              <a:rPr lang="en-US" sz="1200" dirty="0" err="1">
                <a:solidFill>
                  <a:srgbClr val="00206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kebutuhan</a:t>
            </a:r>
            <a:endParaRPr lang="en-US" sz="1200" dirty="0">
              <a:solidFill>
                <a:srgbClr val="00206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534988" lvl="1" indent="-228600">
              <a:buSzPts val="1500"/>
              <a:buFont typeface="+mj-lt"/>
              <a:buAutoNum type="arabicPeriod"/>
            </a:pPr>
            <a:r>
              <a:rPr lang="en-US" sz="1200" dirty="0">
                <a:solidFill>
                  <a:srgbClr val="00206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Load: load </a:t>
            </a:r>
            <a:r>
              <a:rPr lang="en-US" sz="1200" dirty="0" err="1">
                <a:solidFill>
                  <a:srgbClr val="00206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df</a:t>
            </a:r>
            <a:r>
              <a:rPr lang="en-US" sz="1200" dirty="0">
                <a:solidFill>
                  <a:srgbClr val="00206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ke </a:t>
            </a:r>
            <a:r>
              <a:rPr lang="en-US" sz="1200" dirty="0" err="1">
                <a:solidFill>
                  <a:srgbClr val="00206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postgresql</a:t>
            </a:r>
            <a:r>
              <a:rPr lang="en-US" sz="1200" dirty="0">
                <a:solidFill>
                  <a:srgbClr val="00206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r>
              <a:rPr lang="en-US" sz="1200" dirty="0" err="1">
                <a:solidFill>
                  <a:srgbClr val="00206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dengan</a:t>
            </a:r>
            <a:r>
              <a:rPr lang="en-US" sz="1200" dirty="0">
                <a:solidFill>
                  <a:srgbClr val="00206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airflow scheduler</a:t>
            </a:r>
          </a:p>
          <a:p>
            <a:pPr marL="228600" marR="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+mj-lt"/>
              <a:buAutoNum type="arabicPeriod"/>
            </a:pPr>
            <a:r>
              <a:rPr lang="en-US" sz="1200" dirty="0" err="1">
                <a:solidFill>
                  <a:srgbClr val="00206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Jalankan</a:t>
            </a:r>
            <a:r>
              <a:rPr lang="en-US" sz="1200" dirty="0">
                <a:solidFill>
                  <a:srgbClr val="00206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DAG scheduler pada airflow</a:t>
            </a:r>
          </a:p>
          <a:p>
            <a:pPr marL="228600" marR="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+mj-lt"/>
              <a:buAutoNum type="arabicPeriod"/>
            </a:pPr>
            <a:r>
              <a:rPr lang="en-US" sz="1200" b="0" i="0" u="none" strike="noStrike" cap="none" dirty="0">
                <a:solidFill>
                  <a:srgbClr val="00206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Buat query</a:t>
            </a:r>
            <a:endParaRPr sz="1200" b="0" i="0" u="none" strike="noStrike" cap="none" dirty="0">
              <a:solidFill>
                <a:srgbClr val="00206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112" name="Google Shape;112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69900" y="1307625"/>
            <a:ext cx="3294525" cy="3294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2"/>
          <p:cNvSpPr/>
          <p:nvPr/>
        </p:nvSpPr>
        <p:spPr>
          <a:xfrm>
            <a:off x="5057775" y="1421000"/>
            <a:ext cx="4843500" cy="7005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FFD966"/>
              </a:gs>
              <a:gs pos="100000">
                <a:srgbClr val="F1C232"/>
              </a:gs>
            </a:gsLst>
            <a:lin ang="0" scaled="0"/>
          </a:gra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22"/>
          <p:cNvSpPr txBox="1"/>
          <p:nvPr/>
        </p:nvSpPr>
        <p:spPr>
          <a:xfrm>
            <a:off x="5275250" y="1498688"/>
            <a:ext cx="3786900" cy="54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3300"/>
              <a:buFont typeface="Montserrat SemiBold"/>
              <a:buNone/>
            </a:pPr>
            <a:r>
              <a:rPr lang="en" sz="1900" b="1" i="0" u="none" strike="noStrike" cap="none">
                <a:solidFill>
                  <a:srgbClr val="2F5496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Hasil Pengerjaan</a:t>
            </a:r>
            <a:endParaRPr sz="1900" b="1" i="0" u="none" strike="noStrike" cap="none">
              <a:solidFill>
                <a:srgbClr val="2F5496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20" name="Google Shape;120;p22"/>
          <p:cNvSpPr txBox="1"/>
          <p:nvPr/>
        </p:nvSpPr>
        <p:spPr>
          <a:xfrm>
            <a:off x="6600825" y="4713732"/>
            <a:ext cx="20574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 sz="1100" b="1" i="0" u="none" strike="noStrike" cap="none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5</a:t>
            </a:fld>
            <a:endParaRPr sz="1100" b="1" i="0" u="none" strike="noStrike" cap="none">
              <a:solidFill>
                <a:srgbClr val="FFFFFF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21" name="Google Shape;121;p22"/>
          <p:cNvSpPr/>
          <p:nvPr/>
        </p:nvSpPr>
        <p:spPr>
          <a:xfrm>
            <a:off x="5537306" y="2206169"/>
            <a:ext cx="4364100" cy="323400"/>
          </a:xfrm>
          <a:prstGeom prst="roundRect">
            <a:avLst>
              <a:gd name="adj" fmla="val 50000"/>
            </a:avLst>
          </a:prstGeom>
          <a:solidFill>
            <a:srgbClr val="FFE599">
              <a:alpha val="74901"/>
            </a:srgbClr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1270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dirty="0">
                <a:solidFill>
                  <a:srgbClr val="1F3864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Docker container</a:t>
            </a:r>
            <a:endParaRPr sz="1000" b="0" i="0" u="none" strike="noStrike" cap="none" dirty="0">
              <a:solidFill>
                <a:srgbClr val="1F3864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22" name="Google Shape;122;p22"/>
          <p:cNvSpPr/>
          <p:nvPr/>
        </p:nvSpPr>
        <p:spPr>
          <a:xfrm>
            <a:off x="6057800" y="2571150"/>
            <a:ext cx="3843600" cy="296100"/>
          </a:xfrm>
          <a:prstGeom prst="roundRect">
            <a:avLst>
              <a:gd name="adj" fmla="val 50000"/>
            </a:avLst>
          </a:prstGeom>
          <a:solidFill>
            <a:srgbClr val="EC3CED">
              <a:alpha val="60000"/>
            </a:srgbClr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127000" marR="355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i="0" u="none" strike="noStrike" cap="none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Screenshot container</a:t>
            </a:r>
            <a:endParaRPr sz="1000" b="1" i="0" u="none" strike="noStrike" cap="none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25" name="Google Shape;125;p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6525" y="525650"/>
            <a:ext cx="4010752" cy="399312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21;p22">
            <a:extLst>
              <a:ext uri="{FF2B5EF4-FFF2-40B4-BE49-F238E27FC236}">
                <a16:creationId xmlns:a16="http://schemas.microsoft.com/office/drawing/2014/main" id="{4F68FF8F-E3A2-C75A-7A5C-F0D0B1FF5E68}"/>
              </a:ext>
            </a:extLst>
          </p:cNvPr>
          <p:cNvSpPr/>
          <p:nvPr/>
        </p:nvSpPr>
        <p:spPr>
          <a:xfrm>
            <a:off x="5537306" y="3070052"/>
            <a:ext cx="4364100" cy="323400"/>
          </a:xfrm>
          <a:prstGeom prst="roundRect">
            <a:avLst>
              <a:gd name="adj" fmla="val 50000"/>
            </a:avLst>
          </a:prstGeom>
          <a:solidFill>
            <a:srgbClr val="FFE599">
              <a:alpha val="74901"/>
            </a:srgbClr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1270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dirty="0">
                <a:solidFill>
                  <a:srgbClr val="1F3864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Airflow DAG</a:t>
            </a:r>
            <a:endParaRPr sz="1000" b="0" i="0" u="none" strike="noStrike" cap="none" dirty="0">
              <a:solidFill>
                <a:srgbClr val="1F3864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3" name="Google Shape;122;p22">
            <a:extLst>
              <a:ext uri="{FF2B5EF4-FFF2-40B4-BE49-F238E27FC236}">
                <a16:creationId xmlns:a16="http://schemas.microsoft.com/office/drawing/2014/main" id="{527232F8-148F-4351-980F-4206EF87F2FF}"/>
              </a:ext>
            </a:extLst>
          </p:cNvPr>
          <p:cNvSpPr/>
          <p:nvPr/>
        </p:nvSpPr>
        <p:spPr>
          <a:xfrm>
            <a:off x="6057800" y="3435033"/>
            <a:ext cx="3843600" cy="296100"/>
          </a:xfrm>
          <a:prstGeom prst="roundRect">
            <a:avLst>
              <a:gd name="adj" fmla="val 50000"/>
            </a:avLst>
          </a:prstGeom>
          <a:solidFill>
            <a:srgbClr val="EC3CED">
              <a:alpha val="60000"/>
            </a:srgbClr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127000" marR="355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i="0" u="none" strike="noStrike" cap="none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Screenshot scheduler</a:t>
            </a:r>
            <a:endParaRPr sz="1000" b="1" i="0" u="none" strike="noStrike" cap="none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" name="Google Shape;122;p22">
            <a:extLst>
              <a:ext uri="{FF2B5EF4-FFF2-40B4-BE49-F238E27FC236}">
                <a16:creationId xmlns:a16="http://schemas.microsoft.com/office/drawing/2014/main" id="{8636E8F5-EE01-BB8E-74C7-78988FB6EE02}"/>
              </a:ext>
            </a:extLst>
          </p:cNvPr>
          <p:cNvSpPr/>
          <p:nvPr/>
        </p:nvSpPr>
        <p:spPr>
          <a:xfrm>
            <a:off x="6057800" y="3773851"/>
            <a:ext cx="3843600" cy="296100"/>
          </a:xfrm>
          <a:prstGeom prst="roundRect">
            <a:avLst>
              <a:gd name="adj" fmla="val 50000"/>
            </a:avLst>
          </a:prstGeom>
          <a:solidFill>
            <a:srgbClr val="EC3CED">
              <a:alpha val="60000"/>
            </a:srgbClr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127000" marR="355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i="0" u="none" strike="noStrike" cap="none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Code</a:t>
            </a:r>
            <a:endParaRPr sz="1000" b="1" i="0" u="none" strike="noStrike" cap="none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4"/>
          <p:cNvSpPr/>
          <p:nvPr/>
        </p:nvSpPr>
        <p:spPr>
          <a:xfrm>
            <a:off x="547200" y="933050"/>
            <a:ext cx="8111100" cy="36705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7" name="Google Shape;147;p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95775" y="3415125"/>
            <a:ext cx="2170526" cy="1699976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4"/>
          <p:cNvSpPr txBox="1"/>
          <p:nvPr/>
        </p:nvSpPr>
        <p:spPr>
          <a:xfrm>
            <a:off x="2929500" y="76200"/>
            <a:ext cx="5730900" cy="46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PYTHON FUNDAMENTAL</a:t>
            </a:r>
            <a:endParaRPr sz="1000" b="1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9" name="Google Shape;149;p24"/>
          <p:cNvSpPr/>
          <p:nvPr/>
        </p:nvSpPr>
        <p:spPr>
          <a:xfrm>
            <a:off x="5370900" y="625100"/>
            <a:ext cx="4296900" cy="5556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FD966"/>
              </a:gs>
              <a:gs pos="100000">
                <a:srgbClr val="F1C232"/>
              </a:gs>
            </a:gsLst>
            <a:lin ang="0" scaled="0"/>
          </a:gra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177800" marR="228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 b="0" i="0" u="none" strike="noStrike" cap="none" dirty="0">
                <a:solidFill>
                  <a:srgbClr val="1C458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Screen Shot (Docker container)</a:t>
            </a:r>
            <a:endParaRPr sz="1500" b="0" i="0" u="none" strike="noStrike" cap="none" dirty="0">
              <a:solidFill>
                <a:srgbClr val="1C4587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50" name="Google Shape;150;p24"/>
          <p:cNvSpPr txBox="1"/>
          <p:nvPr/>
        </p:nvSpPr>
        <p:spPr>
          <a:xfrm>
            <a:off x="6600825" y="4713732"/>
            <a:ext cx="20574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 sz="1100" b="1" i="0" u="none" strike="noStrike" cap="none">
                <a:solidFill>
                  <a:srgbClr val="1F3864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6</a:t>
            </a:fld>
            <a:endParaRPr sz="1100" b="1" i="0" u="none" strike="noStrike" cap="none">
              <a:solidFill>
                <a:srgbClr val="1F3864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3" name="Gambar 2">
            <a:extLst>
              <a:ext uri="{FF2B5EF4-FFF2-40B4-BE49-F238E27FC236}">
                <a16:creationId xmlns:a16="http://schemas.microsoft.com/office/drawing/2014/main" id="{E9BA819C-0D48-4334-E270-9C21327DE9A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8907"/>
          <a:stretch/>
        </p:blipFill>
        <p:spPr>
          <a:xfrm>
            <a:off x="1168229" y="1168954"/>
            <a:ext cx="6807537" cy="3488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3361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0500" y="239732"/>
            <a:ext cx="4883125" cy="256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399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3"/>
          <p:cNvSpPr txBox="1"/>
          <p:nvPr/>
        </p:nvSpPr>
        <p:spPr>
          <a:xfrm>
            <a:off x="2929500" y="76200"/>
            <a:ext cx="5730900" cy="46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PYTHON FUNDAMENTAL</a:t>
            </a:r>
            <a:endParaRPr sz="1000" b="1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4" name="Google Shape;134;p23"/>
          <p:cNvSpPr/>
          <p:nvPr/>
        </p:nvSpPr>
        <p:spPr>
          <a:xfrm>
            <a:off x="-286925" y="1121575"/>
            <a:ext cx="3793200" cy="5595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FD966"/>
              </a:gs>
              <a:gs pos="100000">
                <a:srgbClr val="F1C232"/>
              </a:gs>
            </a:gsLst>
            <a:lin ang="0" scaled="0"/>
          </a:gra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177800" marR="22860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" sz="1700" b="0" i="0" u="none" strike="noStrike" cap="none">
                <a:solidFill>
                  <a:srgbClr val="1C458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Hasil Serta Pembahasan</a:t>
            </a:r>
            <a:endParaRPr sz="1700" b="0" i="0" u="none" strike="noStrike" cap="none">
              <a:solidFill>
                <a:srgbClr val="1C4587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35" name="Google Shape;135;p23"/>
          <p:cNvSpPr/>
          <p:nvPr/>
        </p:nvSpPr>
        <p:spPr>
          <a:xfrm>
            <a:off x="509775" y="1796425"/>
            <a:ext cx="3999900" cy="504000"/>
          </a:xfrm>
          <a:prstGeom prst="rect">
            <a:avLst/>
          </a:prstGeom>
          <a:solidFill>
            <a:srgbClr val="FFE599">
              <a:alpha val="854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marR="0" lvl="0" indent="-241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100"/>
              <a:buFont typeface="Arial"/>
              <a:buChar char="•"/>
            </a:pPr>
            <a:r>
              <a:rPr lang="en" sz="1100" b="0" i="0" u="none" strike="noStrike" cap="none" dirty="0">
                <a:solidFill>
                  <a:srgbClr val="002060"/>
                </a:solidFill>
                <a:latin typeface="Montserrat"/>
                <a:ea typeface="Montserrat"/>
                <a:cs typeface="Montserrat"/>
                <a:sym typeface="Montserrat"/>
              </a:rPr>
              <a:t>Jalankan services pada satu network agar bisa saling berkomunikasi</a:t>
            </a:r>
            <a:endParaRPr sz="1100" b="0" i="0" u="none" strike="noStrike" cap="none" dirty="0">
              <a:solidFill>
                <a:srgbClr val="00206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6" name="Google Shape;136;p23"/>
          <p:cNvSpPr txBox="1"/>
          <p:nvPr/>
        </p:nvSpPr>
        <p:spPr>
          <a:xfrm>
            <a:off x="6600825" y="4713732"/>
            <a:ext cx="20574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 sz="1100" b="1" i="0" u="none" strike="noStrike" cap="none">
                <a:solidFill>
                  <a:srgbClr val="1F3864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7</a:t>
            </a:fld>
            <a:endParaRPr sz="1100" b="1" i="0" u="none" strike="noStrike" cap="none">
              <a:solidFill>
                <a:srgbClr val="1F3864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37" name="Google Shape;137;p23"/>
          <p:cNvSpPr/>
          <p:nvPr/>
        </p:nvSpPr>
        <p:spPr>
          <a:xfrm>
            <a:off x="4683875" y="1979900"/>
            <a:ext cx="3853500" cy="2186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23"/>
          <p:cNvSpPr txBox="1"/>
          <p:nvPr/>
        </p:nvSpPr>
        <p:spPr>
          <a:xfrm>
            <a:off x="4814700" y="1594988"/>
            <a:ext cx="39456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300" b="1" i="0" u="none" strike="noStrike" cap="none" dirty="0">
                <a:solidFill>
                  <a:srgbClr val="002060"/>
                </a:solidFill>
                <a:latin typeface="Montserrat"/>
                <a:ea typeface="Montserrat"/>
                <a:cs typeface="Montserrat"/>
                <a:sym typeface="Montserrat"/>
              </a:rPr>
              <a:t>[ Screen Shot ]</a:t>
            </a:r>
            <a:endParaRPr sz="1300" b="1" i="1" u="none" strike="noStrike" cap="none" dirty="0">
              <a:solidFill>
                <a:srgbClr val="00206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39" name="Google Shape;139;p2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flipH="1">
            <a:off x="1174350" y="2979575"/>
            <a:ext cx="2179524" cy="1623474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3"/>
          <p:cNvSpPr/>
          <p:nvPr/>
        </p:nvSpPr>
        <p:spPr>
          <a:xfrm>
            <a:off x="509775" y="2406025"/>
            <a:ext cx="3999900" cy="504000"/>
          </a:xfrm>
          <a:prstGeom prst="rect">
            <a:avLst/>
          </a:prstGeom>
          <a:solidFill>
            <a:srgbClr val="FFE599">
              <a:alpha val="854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marR="0" lvl="0" indent="-241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100"/>
              <a:buFont typeface="Arial"/>
              <a:buChar char="•"/>
            </a:pPr>
            <a:r>
              <a:rPr lang="en" sz="1100" dirty="0">
                <a:solidFill>
                  <a:srgbClr val="C00000"/>
                </a:solidFill>
                <a:latin typeface="Montserrat"/>
                <a:ea typeface="Montserrat"/>
                <a:cs typeface="Montserrat"/>
                <a:sym typeface="Montserrat"/>
              </a:rPr>
              <a:t>Kendala</a:t>
            </a:r>
            <a:r>
              <a:rPr lang="en" sz="1100" dirty="0">
                <a:solidFill>
                  <a:srgbClr val="002060"/>
                </a:solidFill>
                <a:latin typeface="Montserrat"/>
                <a:ea typeface="Montserrat"/>
                <a:cs typeface="Montserrat"/>
                <a:sym typeface="Montserrat"/>
              </a:rPr>
              <a:t> koneksi host postgres pada docker dinamis dan harus diubah manual (ex: airflow connection)</a:t>
            </a:r>
            <a:endParaRPr sz="1100" b="0" i="0" u="none" strike="noStrike" cap="none" dirty="0">
              <a:solidFill>
                <a:srgbClr val="00206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" name="Gambar 4">
            <a:extLst>
              <a:ext uri="{FF2B5EF4-FFF2-40B4-BE49-F238E27FC236}">
                <a16:creationId xmlns:a16="http://schemas.microsoft.com/office/drawing/2014/main" id="{044CFAB9-C882-DEBB-B9E4-D91FAEDB86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83875" y="1929141"/>
            <a:ext cx="4169663" cy="2510725"/>
          </a:xfrm>
          <a:prstGeom prst="rect">
            <a:avLst/>
          </a:prstGeom>
        </p:spPr>
      </p:pic>
      <p:sp>
        <p:nvSpPr>
          <p:cNvPr id="6" name="Persegi Panjang 5">
            <a:extLst>
              <a:ext uri="{FF2B5EF4-FFF2-40B4-BE49-F238E27FC236}">
                <a16:creationId xmlns:a16="http://schemas.microsoft.com/office/drawing/2014/main" id="{A315B8DB-822C-828A-5801-75A01ABFB6BB}"/>
              </a:ext>
            </a:extLst>
          </p:cNvPr>
          <p:cNvSpPr/>
          <p:nvPr/>
        </p:nvSpPr>
        <p:spPr>
          <a:xfrm>
            <a:off x="4683875" y="3072950"/>
            <a:ext cx="1916950" cy="24368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4"/>
          <p:cNvSpPr/>
          <p:nvPr/>
        </p:nvSpPr>
        <p:spPr>
          <a:xfrm>
            <a:off x="547200" y="933050"/>
            <a:ext cx="8111100" cy="36705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7" name="Google Shape;147;p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95775" y="3415125"/>
            <a:ext cx="2170526" cy="1699976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4"/>
          <p:cNvSpPr txBox="1"/>
          <p:nvPr/>
        </p:nvSpPr>
        <p:spPr>
          <a:xfrm>
            <a:off x="2929500" y="76200"/>
            <a:ext cx="5730900" cy="46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PYTHON FUNDAMENTAL</a:t>
            </a:r>
            <a:endParaRPr sz="1000" b="1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9" name="Google Shape;149;p24"/>
          <p:cNvSpPr/>
          <p:nvPr/>
        </p:nvSpPr>
        <p:spPr>
          <a:xfrm>
            <a:off x="5370900" y="625100"/>
            <a:ext cx="4296900" cy="5556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FD966"/>
              </a:gs>
              <a:gs pos="100000">
                <a:srgbClr val="F1C232"/>
              </a:gs>
            </a:gsLst>
            <a:lin ang="0" scaled="0"/>
          </a:gra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177800" marR="228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 b="0" i="0" u="none" strike="noStrike" cap="none" dirty="0">
                <a:solidFill>
                  <a:srgbClr val="1C458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Screen Shot (Airflow Scheduler)</a:t>
            </a:r>
            <a:endParaRPr sz="1500" b="0" i="0" u="none" strike="noStrike" cap="none" dirty="0">
              <a:solidFill>
                <a:srgbClr val="1C4587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50" name="Google Shape;150;p24"/>
          <p:cNvSpPr txBox="1"/>
          <p:nvPr/>
        </p:nvSpPr>
        <p:spPr>
          <a:xfrm>
            <a:off x="6600825" y="4713732"/>
            <a:ext cx="20574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 sz="1100" b="1" i="0" u="none" strike="noStrike" cap="none">
                <a:solidFill>
                  <a:srgbClr val="1F3864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8</a:t>
            </a:fld>
            <a:endParaRPr sz="1100" b="1" i="0" u="none" strike="noStrike" cap="none">
              <a:solidFill>
                <a:srgbClr val="1F3864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4" name="Gambar 3">
            <a:extLst>
              <a:ext uri="{FF2B5EF4-FFF2-40B4-BE49-F238E27FC236}">
                <a16:creationId xmlns:a16="http://schemas.microsoft.com/office/drawing/2014/main" id="{5ED6F0B8-CD9F-82B7-CB38-0568D8438E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6662" y="1180700"/>
            <a:ext cx="7532176" cy="3558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6091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0500" y="239732"/>
            <a:ext cx="4883125" cy="256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399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3"/>
          <p:cNvSpPr txBox="1"/>
          <p:nvPr/>
        </p:nvSpPr>
        <p:spPr>
          <a:xfrm>
            <a:off x="2929500" y="76200"/>
            <a:ext cx="5730900" cy="46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PYTHON FUNDAMENTAL</a:t>
            </a:r>
            <a:endParaRPr sz="1000" b="1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4" name="Google Shape;134;p23"/>
          <p:cNvSpPr/>
          <p:nvPr/>
        </p:nvSpPr>
        <p:spPr>
          <a:xfrm>
            <a:off x="-286925" y="1121575"/>
            <a:ext cx="3793200" cy="5595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FD966"/>
              </a:gs>
              <a:gs pos="100000">
                <a:srgbClr val="F1C232"/>
              </a:gs>
            </a:gsLst>
            <a:lin ang="0" scaled="0"/>
          </a:gra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177800" marR="22860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" sz="1700" b="0" i="0" u="none" strike="noStrike" cap="none">
                <a:solidFill>
                  <a:srgbClr val="1C458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Hasil Serta Pembahasan</a:t>
            </a:r>
            <a:endParaRPr sz="1700" b="0" i="0" u="none" strike="noStrike" cap="none">
              <a:solidFill>
                <a:srgbClr val="1C4587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35" name="Google Shape;135;p23"/>
          <p:cNvSpPr/>
          <p:nvPr/>
        </p:nvSpPr>
        <p:spPr>
          <a:xfrm>
            <a:off x="509775" y="1796425"/>
            <a:ext cx="3999900" cy="504000"/>
          </a:xfrm>
          <a:prstGeom prst="rect">
            <a:avLst/>
          </a:prstGeom>
          <a:solidFill>
            <a:srgbClr val="FFE599">
              <a:alpha val="854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marR="0" lvl="0" indent="-241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100"/>
              <a:buFont typeface="Arial"/>
              <a:buChar char="•"/>
            </a:pPr>
            <a:r>
              <a:rPr lang="en" sz="1100" dirty="0">
                <a:solidFill>
                  <a:srgbClr val="002060"/>
                </a:solidFill>
                <a:latin typeface="Montserrat"/>
                <a:ea typeface="Montserrat"/>
                <a:cs typeface="Montserrat"/>
                <a:sym typeface="Montserrat"/>
              </a:rPr>
              <a:t>Buat file dag</a:t>
            </a:r>
            <a:endParaRPr sz="1100" b="0" i="0" u="none" strike="noStrike" cap="none" dirty="0">
              <a:solidFill>
                <a:srgbClr val="00206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6" name="Google Shape;136;p23"/>
          <p:cNvSpPr txBox="1"/>
          <p:nvPr/>
        </p:nvSpPr>
        <p:spPr>
          <a:xfrm>
            <a:off x="6600825" y="4713732"/>
            <a:ext cx="20574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 sz="1100" b="1" i="0" u="none" strike="noStrike" cap="none">
                <a:solidFill>
                  <a:srgbClr val="1F3864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9</a:t>
            </a:fld>
            <a:endParaRPr sz="1100" b="1" i="0" u="none" strike="noStrike" cap="none">
              <a:solidFill>
                <a:srgbClr val="1F3864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37" name="Google Shape;137;p23"/>
          <p:cNvSpPr/>
          <p:nvPr/>
        </p:nvSpPr>
        <p:spPr>
          <a:xfrm>
            <a:off x="4683875" y="1979900"/>
            <a:ext cx="3853500" cy="2186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23"/>
          <p:cNvSpPr txBox="1"/>
          <p:nvPr/>
        </p:nvSpPr>
        <p:spPr>
          <a:xfrm>
            <a:off x="4814700" y="1594988"/>
            <a:ext cx="39456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300" b="1" i="0" u="none" strike="noStrike" cap="none">
                <a:solidFill>
                  <a:srgbClr val="002060"/>
                </a:solidFill>
                <a:latin typeface="Montserrat"/>
                <a:ea typeface="Montserrat"/>
                <a:cs typeface="Montserrat"/>
                <a:sym typeface="Montserrat"/>
              </a:rPr>
              <a:t>[ Screen Shot ]</a:t>
            </a:r>
            <a:endParaRPr sz="1300" b="1" i="1" u="none" strike="noStrike" cap="none">
              <a:solidFill>
                <a:srgbClr val="00206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39" name="Google Shape;139;p2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flipH="1">
            <a:off x="1174350" y="2979575"/>
            <a:ext cx="2179524" cy="1623474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3"/>
          <p:cNvSpPr/>
          <p:nvPr/>
        </p:nvSpPr>
        <p:spPr>
          <a:xfrm>
            <a:off x="509775" y="2406025"/>
            <a:ext cx="3999900" cy="504000"/>
          </a:xfrm>
          <a:prstGeom prst="rect">
            <a:avLst/>
          </a:prstGeom>
          <a:solidFill>
            <a:srgbClr val="FFE599">
              <a:alpha val="854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marR="0" lvl="0" indent="-241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100"/>
              <a:buFont typeface="Arial"/>
              <a:buChar char="•"/>
            </a:pPr>
            <a:r>
              <a:rPr lang="en-US" sz="1100" b="0" i="0" u="none" strike="noStrike" cap="none" dirty="0" err="1">
                <a:solidFill>
                  <a:srgbClr val="002060"/>
                </a:solidFill>
                <a:latin typeface="Montserrat"/>
                <a:ea typeface="Montserrat"/>
                <a:cs typeface="Montserrat"/>
                <a:sym typeface="Montserrat"/>
              </a:rPr>
              <a:t>Jalankan</a:t>
            </a:r>
            <a:r>
              <a:rPr lang="en-US" sz="1100" b="0" i="0" u="none" strike="noStrike" cap="none" dirty="0">
                <a:solidFill>
                  <a:srgbClr val="002060"/>
                </a:solidFill>
                <a:latin typeface="Montserrat"/>
                <a:ea typeface="Montserrat"/>
                <a:cs typeface="Montserrat"/>
                <a:sym typeface="Montserrat"/>
              </a:rPr>
              <a:t> scheduler airflow</a:t>
            </a:r>
            <a:endParaRPr sz="1100" b="0" i="0" u="none" strike="noStrike" cap="none" dirty="0">
              <a:solidFill>
                <a:srgbClr val="00206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" name="Gambar 4">
            <a:extLst>
              <a:ext uri="{FF2B5EF4-FFF2-40B4-BE49-F238E27FC236}">
                <a16:creationId xmlns:a16="http://schemas.microsoft.com/office/drawing/2014/main" id="{8C81DF7E-6576-0369-B8D9-3E375E9FFC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43176" y="977500"/>
            <a:ext cx="4488648" cy="3502617"/>
          </a:xfrm>
          <a:prstGeom prst="rect">
            <a:avLst/>
          </a:prstGeom>
        </p:spPr>
      </p:pic>
      <p:sp>
        <p:nvSpPr>
          <p:cNvPr id="4" name="Persegi Panjang 3">
            <a:extLst>
              <a:ext uri="{FF2B5EF4-FFF2-40B4-BE49-F238E27FC236}">
                <a16:creationId xmlns:a16="http://schemas.microsoft.com/office/drawing/2014/main" id="{CCF757FE-749E-C93C-B56D-860403E9F0AF}"/>
              </a:ext>
            </a:extLst>
          </p:cNvPr>
          <p:cNvSpPr/>
          <p:nvPr/>
        </p:nvSpPr>
        <p:spPr>
          <a:xfrm>
            <a:off x="4553209" y="4044085"/>
            <a:ext cx="3242438" cy="4528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30433611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312</TotalTime>
  <Words>533</Words>
  <Application>Microsoft Office PowerPoint</Application>
  <PresentationFormat>Peragaan Layar (16:9)</PresentationFormat>
  <Paragraphs>122</Paragraphs>
  <Slides>20</Slides>
  <Notes>20</Notes>
  <HiddenSlides>0</HiddenSlides>
  <MMClips>0</MMClips>
  <ScaleCrop>false</ScaleCrop>
  <HeadingPairs>
    <vt:vector size="6" baseType="variant">
      <vt:variant>
        <vt:lpstr>Font Dipakai</vt:lpstr>
      </vt:variant>
      <vt:variant>
        <vt:i4>7</vt:i4>
      </vt:variant>
      <vt:variant>
        <vt:lpstr>Tema</vt:lpstr>
      </vt:variant>
      <vt:variant>
        <vt:i4>1</vt:i4>
      </vt:variant>
      <vt:variant>
        <vt:lpstr>Judul Slide</vt:lpstr>
      </vt:variant>
      <vt:variant>
        <vt:i4>20</vt:i4>
      </vt:variant>
    </vt:vector>
  </HeadingPairs>
  <TitlesOfParts>
    <vt:vector size="28" baseType="lpstr">
      <vt:lpstr>Montserrat</vt:lpstr>
      <vt:lpstr>Montserrat ExtraBold</vt:lpstr>
      <vt:lpstr>Montserrat Medium</vt:lpstr>
      <vt:lpstr>Arial</vt:lpstr>
      <vt:lpstr>Montserrat SemiBold</vt:lpstr>
      <vt:lpstr>Calibri</vt:lpstr>
      <vt:lpstr>Courier New</vt:lpstr>
      <vt:lpstr>Simple Light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Presentasi PowerPoint</dc:title>
  <cp:lastModifiedBy>Inayah Surya Islami</cp:lastModifiedBy>
  <cp:revision>8</cp:revision>
  <dcterms:modified xsi:type="dcterms:W3CDTF">2023-09-17T06:00:23Z</dcterms:modified>
</cp:coreProperties>
</file>